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83" r:id="rId2"/>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59" r:id="rId24"/>
    <p:sldId id="261"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084E5-CDA6-4848-A9CD-B5A4439608D9}" type="datetimeFigureOut">
              <a:rPr lang="en-US" smtClean="0"/>
              <a:t>4/24/2019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1509-94B6-4DF8-B220-E6A8729EDCC7}" type="slidenum">
              <a:rPr lang="en-US" smtClean="0"/>
              <a:t>‹#›</a:t>
            </a:fld>
            <a:endParaRPr lang="en-US"/>
          </a:p>
        </p:txBody>
      </p:sp>
    </p:spTree>
    <p:extLst>
      <p:ext uri="{BB962C8B-B14F-4D97-AF65-F5344CB8AC3E}">
        <p14:creationId xmlns:p14="http://schemas.microsoft.com/office/powerpoint/2010/main" val="144958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i.umich.edu/CHICO/Harlem/text/ellington_slid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i.umich.edu/CHICO/Harlem/text/jwjohnson_slid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evity.com/corduroy/harlem.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i.umich.edu/CHICO/Harlem/text/children_slid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i.umich.edu/CHICO/Harlem/text/unia.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hipublib.org/001hwlc/litlists/harlemren.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i.umich.edu/CHICO/Harlem/text/nybyankee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i.umich.edu/CHICO/Harlem/text/lafayett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i.umich.edu/CHICO/Harlem/text/cullen_slid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3764E2A-8F1C-4D09-AA03-446679ACEA7F}" type="slidenum">
              <a:rPr lang="en-US" altLang="en-US" smtClean="0"/>
              <a:pPr>
                <a:spcBef>
                  <a:spcPct val="0"/>
                </a:spcBef>
              </a:pPr>
              <a:t>4</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http://www.pbs.org/newshour/forum/february98/harlem_2-20.html</a:t>
            </a:r>
          </a:p>
          <a:p>
            <a:pPr eaLnBrk="1" hangingPunct="1"/>
            <a:r>
              <a:rPr lang="en-US" altLang="en-US" b="1" smtClean="0">
                <a:latin typeface="Arial" panose="020B0604020202020204" pitchFamily="34" charset="0"/>
              </a:rPr>
              <a:t>http://dictionary.reference.com/search?q=renaissance</a:t>
            </a:r>
          </a:p>
        </p:txBody>
      </p:sp>
    </p:spTree>
    <p:extLst>
      <p:ext uri="{BB962C8B-B14F-4D97-AF65-F5344CB8AC3E}">
        <p14:creationId xmlns:p14="http://schemas.microsoft.com/office/powerpoint/2010/main" val="288433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314F71E-0F22-49BE-B8F9-5A9397B375E1}" type="slidenum">
              <a:rPr lang="en-US" altLang="en-US" smtClean="0"/>
              <a:pPr>
                <a:spcBef>
                  <a:spcPct val="0"/>
                </a:spcBef>
              </a:pPr>
              <a:t>20</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http://www.si.umich.edu/CHICO/Harlem/text/ellington_slide.html</a:t>
            </a:r>
            <a:r>
              <a:rPr lang="en-US" altLang="en-US" smtClean="0">
                <a:latin typeface="Arial" panose="020B0604020202020204" pitchFamily="34" charset="0"/>
              </a:rPr>
              <a:t> </a:t>
            </a:r>
          </a:p>
        </p:txBody>
      </p:sp>
    </p:spTree>
    <p:extLst>
      <p:ext uri="{BB962C8B-B14F-4D97-AF65-F5344CB8AC3E}">
        <p14:creationId xmlns:p14="http://schemas.microsoft.com/office/powerpoint/2010/main" val="212297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ABA382B-D670-4B83-9E0E-B307AA431BEB}" type="slidenum">
              <a:rPr lang="en-US" altLang="en-US" smtClean="0"/>
              <a:pPr>
                <a:spcBef>
                  <a:spcPct val="0"/>
                </a:spcBef>
              </a:pPr>
              <a:t>21</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http://www.si.umich.edu/CHICO/Harlem/text/jwjohnson_slide.html</a:t>
            </a:r>
            <a:r>
              <a:rPr lang="en-US" altLang="en-US" smtClean="0">
                <a:latin typeface="Arial" panose="020B0604020202020204" pitchFamily="34" charset="0"/>
              </a:rPr>
              <a:t>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http://www.si.umich.edu/CHICO/Harlem/text/hurston.html</a:t>
            </a:r>
          </a:p>
        </p:txBody>
      </p:sp>
    </p:spTree>
    <p:extLst>
      <p:ext uri="{BB962C8B-B14F-4D97-AF65-F5344CB8AC3E}">
        <p14:creationId xmlns:p14="http://schemas.microsoft.com/office/powerpoint/2010/main" val="149554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B583036-D8FC-4328-B174-CCC6142AB835}" type="slidenum">
              <a:rPr lang="en-US" altLang="en-US" smtClean="0"/>
              <a:pPr>
                <a:spcBef>
                  <a:spcPct val="0"/>
                </a:spcBef>
              </a:pPr>
              <a:t>22</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http://www.nku.edu/~diesmanj/hughes.html</a:t>
            </a:r>
          </a:p>
        </p:txBody>
      </p:sp>
    </p:spTree>
    <p:extLst>
      <p:ext uri="{BB962C8B-B14F-4D97-AF65-F5344CB8AC3E}">
        <p14:creationId xmlns:p14="http://schemas.microsoft.com/office/powerpoint/2010/main" val="370475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ABFFDC5-E807-4AB4-B451-DE271F745E63}" type="slidenum">
              <a:rPr lang="en-US" altLang="en-US" smtClean="0"/>
              <a:pPr>
                <a:spcBef>
                  <a:spcPct val="0"/>
                </a:spcBef>
              </a:pPr>
              <a:t>5</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b="1" smtClean="0">
                <a:latin typeface="Arial" panose="020B0604020202020204" pitchFamily="34" charset="0"/>
                <a:hlinkClick r:id="rId3"/>
              </a:rPr>
              <a:t>http://www.levity.com/corduroy/harlem.htm</a:t>
            </a:r>
            <a:endParaRPr lang="en-US" altLang="en-US" b="1" smtClean="0">
              <a:latin typeface="Arial" panose="020B0604020202020204" pitchFamily="34" charset="0"/>
            </a:endParaRPr>
          </a:p>
        </p:txBody>
      </p:sp>
    </p:spTree>
    <p:extLst>
      <p:ext uri="{BB962C8B-B14F-4D97-AF65-F5344CB8AC3E}">
        <p14:creationId xmlns:p14="http://schemas.microsoft.com/office/powerpoint/2010/main" val="34235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615BE00-1EDE-4FF1-BECF-BCDAABB180FD}" type="slidenum">
              <a:rPr lang="en-US" altLang="en-US" smtClean="0"/>
              <a:pPr>
                <a:spcBef>
                  <a:spcPct val="0"/>
                </a:spcBef>
              </a:pPr>
              <a:t>10</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http://www.si.umich.edu/CHICO/Harlem/text/children_slide.html</a:t>
            </a:r>
            <a:r>
              <a:rPr lang="en-US" altLang="en-US" smtClean="0">
                <a:latin typeface="Arial" panose="020B0604020202020204" pitchFamily="34" charset="0"/>
              </a:rPr>
              <a:t>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On July 28, 1917, in New York City, a silent parade was staged in protest of the East St. Louis, Illinois, massacre of July 2, 1917, as well as the recent lynchings in Waco, Texas, and Memphis, Tennessee. The march was organized by the NAACP, churchmen and other civic leaders to protest the violent events against African Americans around the country. The United States had just entered World War I and many were questioning the use of African-American soldiers to fight in a war that President Woodrow Wilson had described as necessary to the survival of democracy abroad, especially at a time when these same men and their families were denied their basic rights here in the United States. President Wilson continually dismissed the requests of African-American leadership to address the problem of lynching and was considered by many to be one of the most racist presidents ever to occupy the White House. The lynching and murdering of blacks was on the rise. And in the wartime climate many African Americans were migrating to the North, both to escape racial oppression in the South and to secure the plentiful jobs in the munitions centers and factories in the Northern urban centers. </a:t>
            </a:r>
          </a:p>
          <a:p>
            <a:pPr eaLnBrk="1" hangingPunct="1"/>
            <a:r>
              <a:rPr lang="en-US" altLang="en-US" smtClean="0">
                <a:latin typeface="Arial" panose="020B0604020202020204" pitchFamily="34" charset="0"/>
              </a:rPr>
              <a:t>The riots in East St. Louis began when whites, angry because African Americans were employed by a factory holding government contracts, went on a rampage. Over $400,000 worth of property was destroyed. At least 40 African Americans were killed. Men, women and children were beaten, stabbed, hanged and burned. Nearly 6,000 African Americans were driven from their homes. </a:t>
            </a:r>
          </a:p>
          <a:p>
            <a:pPr eaLnBrk="1" hangingPunct="1"/>
            <a:r>
              <a:rPr lang="en-US" altLang="en-US" smtClean="0">
                <a:latin typeface="Arial" panose="020B0604020202020204" pitchFamily="34" charset="0"/>
              </a:rPr>
              <a:t>Across the country, people were aghast at the violence. On July 28, 8,000 African Americans, primarily from Harlem, marched silently down Fifth Avenue. They were dressed in their finest clothes and marched to the sound of muffled drums. They carried picket signs while thousands of New Yorkers watched from the sidewalks. The children marched as well as the adults. Some of the banners read: "Mother, do lynchers go to heaven?" "Mr. President, why not make America safe for democracy?" "Thou shalt not kill." "Pray for the Lady Macbeths of East St. Louis." "Give us a Chance to Live." </a:t>
            </a:r>
          </a:p>
          <a:p>
            <a:pPr eaLnBrk="1" hangingPunct="1"/>
            <a:r>
              <a:rPr lang="en-US" altLang="en-US" smtClean="0">
                <a:latin typeface="Arial" panose="020B0604020202020204" pitchFamily="34" charset="0"/>
              </a:rPr>
              <a:t>The </a:t>
            </a:r>
            <a:r>
              <a:rPr lang="en-US" altLang="en-US" i="1" smtClean="0">
                <a:latin typeface="Arial" panose="020B0604020202020204" pitchFamily="34" charset="0"/>
              </a:rPr>
              <a:t>New York Age</a:t>
            </a:r>
            <a:r>
              <a:rPr lang="en-US" altLang="en-US" smtClean="0">
                <a:latin typeface="Arial" panose="020B0604020202020204" pitchFamily="34" charset="0"/>
              </a:rPr>
              <a:t> reported on the march: </a:t>
            </a:r>
          </a:p>
          <a:p>
            <a:pPr eaLnBrk="1" hangingPunct="1"/>
            <a:r>
              <a:rPr lang="en-US" altLang="en-US" smtClean="0">
                <a:latin typeface="Arial" panose="020B0604020202020204" pitchFamily="34" charset="0"/>
              </a:rPr>
              <a:t>They marched without uttering one word or making a single gesticulation and protested in respectful silence against the reign of mob law, segregation, "Jim Crowism" and many other indignities to which the race is unnecessarily subjected in the United States. (1917) </a:t>
            </a:r>
          </a:p>
          <a:p>
            <a:pPr eaLnBrk="1" hangingPunct="1"/>
            <a:r>
              <a:rPr lang="en-US" altLang="en-US" smtClean="0">
                <a:latin typeface="Arial" panose="020B0604020202020204" pitchFamily="34" charset="0"/>
              </a:rPr>
              <a:t>Lynching was never declared a felony by the judicial system of the United States. </a:t>
            </a:r>
          </a:p>
          <a:p>
            <a:pPr eaLnBrk="1" hangingPunct="1"/>
            <a:r>
              <a:rPr lang="en-US" altLang="en-US" smtClean="0">
                <a:latin typeface="Arial" panose="020B0604020202020204" pitchFamily="34" charset="0"/>
              </a:rPr>
              <a:t>http://www.si.umich.edu/CHICO/Harlem/text/silentprotest.html</a:t>
            </a:r>
          </a:p>
        </p:txBody>
      </p:sp>
    </p:spTree>
    <p:extLst>
      <p:ext uri="{BB962C8B-B14F-4D97-AF65-F5344CB8AC3E}">
        <p14:creationId xmlns:p14="http://schemas.microsoft.com/office/powerpoint/2010/main" val="278404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E0407EC-BB45-457E-8D22-FFD283CFA7B8}" type="slidenum">
              <a:rPr lang="en-US" altLang="en-US" smtClean="0"/>
              <a:pPr>
                <a:spcBef>
                  <a:spcPct val="0"/>
                </a:spcBef>
              </a:pPr>
              <a:t>12</a:t>
            </a:fld>
            <a:endParaRPr lang="en-US" alt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http://www.si.umich.edu/CHICO/Harlem/text/unia.html</a:t>
            </a:r>
            <a:r>
              <a:rPr lang="en-US" altLang="en-US" smtClean="0">
                <a:latin typeface="Arial" panose="020B0604020202020204" pitchFamily="34" charset="0"/>
              </a:rPr>
              <a:t> </a:t>
            </a:r>
          </a:p>
        </p:txBody>
      </p:sp>
    </p:spTree>
    <p:extLst>
      <p:ext uri="{BB962C8B-B14F-4D97-AF65-F5344CB8AC3E}">
        <p14:creationId xmlns:p14="http://schemas.microsoft.com/office/powerpoint/2010/main" val="209168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39E8EBA-9E36-4241-8484-4AF4842063EE}" type="slidenum">
              <a:rPr lang="en-US" altLang="en-US" smtClean="0"/>
              <a:pPr>
                <a:spcBef>
                  <a:spcPct val="0"/>
                </a:spcBef>
              </a:pPr>
              <a:t>15</a:t>
            </a:fld>
            <a:endParaRPr lang="en-US" alt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http://www.chipublib.org/001hwlc/litlists/harlemren.html</a:t>
            </a:r>
            <a:r>
              <a:rPr lang="en-US" altLang="en-US" smtClean="0">
                <a:latin typeface="Arial" panose="020B0604020202020204" pitchFamily="34" charset="0"/>
              </a:rPr>
              <a:t> </a:t>
            </a:r>
          </a:p>
        </p:txBody>
      </p:sp>
    </p:spTree>
    <p:extLst>
      <p:ext uri="{BB962C8B-B14F-4D97-AF65-F5344CB8AC3E}">
        <p14:creationId xmlns:p14="http://schemas.microsoft.com/office/powerpoint/2010/main" val="29615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34D6C99-F551-4061-96F4-24E6FA470B32}" type="slidenum">
              <a:rPr lang="en-US" altLang="en-US" smtClean="0"/>
              <a:pPr>
                <a:spcBef>
                  <a:spcPct val="0"/>
                </a:spcBef>
              </a:pPr>
              <a:t>16</a:t>
            </a:fld>
            <a:endParaRPr lang="en-US" alt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smtClean="0">
                <a:latin typeface="Arial" panose="020B0604020202020204" pitchFamily="34" charset="0"/>
              </a:rPr>
              <a:t>Marcus Garvey's Universal Negro Improvement Association - UNIA</a:t>
            </a:r>
          </a:p>
        </p:txBody>
      </p:sp>
    </p:spTree>
    <p:extLst>
      <p:ext uri="{BB962C8B-B14F-4D97-AF65-F5344CB8AC3E}">
        <p14:creationId xmlns:p14="http://schemas.microsoft.com/office/powerpoint/2010/main" val="358538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351DF20-9F6A-45C4-930B-DB3FBA36278F}" type="slidenum">
              <a:rPr lang="en-US" altLang="en-US" smtClean="0"/>
              <a:pPr>
                <a:spcBef>
                  <a:spcPct val="0"/>
                </a:spcBef>
              </a:pPr>
              <a:t>17</a:t>
            </a:fld>
            <a:endParaRPr lang="en-US"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http://www.si.umich.edu/CHICO/Harlem/text/nybyankees.html</a:t>
            </a:r>
            <a:r>
              <a:rPr lang="en-US" altLang="en-US" smtClean="0">
                <a:latin typeface="Arial" panose="020B0604020202020204" pitchFamily="34" charset="0"/>
              </a:rPr>
              <a:t> </a:t>
            </a:r>
          </a:p>
        </p:txBody>
      </p:sp>
    </p:spTree>
    <p:extLst>
      <p:ext uri="{BB962C8B-B14F-4D97-AF65-F5344CB8AC3E}">
        <p14:creationId xmlns:p14="http://schemas.microsoft.com/office/powerpoint/2010/main" val="266969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B79889F-0865-4BE8-825D-DC20A5C79576}" type="slidenum">
              <a:rPr lang="en-US" altLang="en-US" smtClean="0"/>
              <a:pPr>
                <a:spcBef>
                  <a:spcPct val="0"/>
                </a:spcBef>
              </a:pPr>
              <a:t>18</a:t>
            </a:fld>
            <a:endParaRPr lang="en-US" alt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http://www.si.umich.edu/CHICO/Harlem/text/lafayette.html</a:t>
            </a:r>
            <a:endParaRPr lang="en-US" altLang="en-US" b="1" smtClean="0">
              <a:latin typeface="Arial" panose="020B0604020202020204" pitchFamily="34" charset="0"/>
            </a:endParaRPr>
          </a:p>
        </p:txBody>
      </p:sp>
    </p:spTree>
    <p:extLst>
      <p:ext uri="{BB962C8B-B14F-4D97-AF65-F5344CB8AC3E}">
        <p14:creationId xmlns:p14="http://schemas.microsoft.com/office/powerpoint/2010/main" val="574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F8BAD52-25AD-4A7C-A9FF-15E4E2516F5C}" type="slidenum">
              <a:rPr lang="en-US" altLang="en-US" smtClean="0"/>
              <a:pPr>
                <a:spcBef>
                  <a:spcPct val="0"/>
                </a:spcBef>
              </a:pPr>
              <a:t>19</a:t>
            </a:fld>
            <a:endParaRPr lang="en-US"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hlinkClick r:id="rId3"/>
              </a:rPr>
              <a:t>http://www.si.umich.edu/CHICO/Harlem/text/cullen_slide.html</a:t>
            </a:r>
            <a:endParaRPr lang="en-US" altLang="en-US" b="1" smtClean="0">
              <a:latin typeface="Arial" panose="020B0604020202020204" pitchFamily="34" charset="0"/>
            </a:endParaRPr>
          </a:p>
        </p:txBody>
      </p:sp>
    </p:spTree>
    <p:extLst>
      <p:ext uri="{BB962C8B-B14F-4D97-AF65-F5344CB8AC3E}">
        <p14:creationId xmlns:p14="http://schemas.microsoft.com/office/powerpoint/2010/main" val="189261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B8DF2F4-4054-47C9-BB03-69B167E927E2}"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215279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333880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2493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96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719124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4/24/2019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10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B8DF2F4-4054-47C9-BB03-69B167E927E2}"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8863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F2F4-4054-47C9-BB03-69B167E927E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64637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F2F4-4054-47C9-BB03-69B167E927E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393983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D0FD4A-3869-5441-9563-09DB1D814E44}" type="slidenum">
              <a:rPr lang="en-US" altLang="x-none"/>
              <a:pPr/>
              <a:t>‹#›</a:t>
            </a:fld>
            <a:endParaRPr lang="en-US" altLang="x-none"/>
          </a:p>
        </p:txBody>
      </p:sp>
    </p:spTree>
    <p:extLst>
      <p:ext uri="{BB962C8B-B14F-4D97-AF65-F5344CB8AC3E}">
        <p14:creationId xmlns:p14="http://schemas.microsoft.com/office/powerpoint/2010/main" val="156668795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505EB7-E97D-AC46-BDDB-FB7572D74A27}" type="slidenum">
              <a:rPr lang="en-US" altLang="x-none"/>
              <a:pPr/>
              <a:t>‹#›</a:t>
            </a:fld>
            <a:endParaRPr lang="en-US" altLang="x-none"/>
          </a:p>
        </p:txBody>
      </p:sp>
    </p:spTree>
    <p:extLst>
      <p:ext uri="{BB962C8B-B14F-4D97-AF65-F5344CB8AC3E}">
        <p14:creationId xmlns:p14="http://schemas.microsoft.com/office/powerpoint/2010/main" val="744118324"/>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F2F4-4054-47C9-BB03-69B167E927E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346824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8DF2F4-4054-47C9-BB03-69B167E927E2}"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309883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408845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8DF2F4-4054-47C9-BB03-69B167E927E2}"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208862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8DF2F4-4054-47C9-BB03-69B167E927E2}"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134745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DF2F4-4054-47C9-BB03-69B167E927E2}"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73441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5772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DF2F4-4054-47C9-BB03-69B167E927E2}"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9FFDA-ACB4-45D5-8789-72D6FC54EAF6}" type="slidenum">
              <a:rPr lang="en-US" smtClean="0"/>
              <a:t>‹#›</a:t>
            </a:fld>
            <a:endParaRPr lang="en-US"/>
          </a:p>
        </p:txBody>
      </p:sp>
    </p:spTree>
    <p:extLst>
      <p:ext uri="{BB962C8B-B14F-4D97-AF65-F5344CB8AC3E}">
        <p14:creationId xmlns:p14="http://schemas.microsoft.com/office/powerpoint/2010/main" val="18778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B8DF2F4-4054-47C9-BB03-69B167E927E2}" type="datetimeFigureOut">
              <a:rPr lang="en-US" smtClean="0"/>
              <a:t>4/24/2019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309FFDA-ACB4-45D5-8789-72D6FC54EAF6}" type="slidenum">
              <a:rPr lang="en-US" smtClean="0"/>
              <a:t>‹#›</a:t>
            </a:fld>
            <a:endParaRPr lang="en-US"/>
          </a:p>
        </p:txBody>
      </p:sp>
    </p:spTree>
    <p:extLst>
      <p:ext uri="{BB962C8B-B14F-4D97-AF65-F5344CB8AC3E}">
        <p14:creationId xmlns:p14="http://schemas.microsoft.com/office/powerpoint/2010/main" val="2759214232"/>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i.umich.edu/CHICO/Harlem/text/lafayette_slid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4.xml"/><Relationship Id="rId5" Type="http://schemas.openxmlformats.org/officeDocument/2006/relationships/image" Target="../media/image20.tiff"/><Relationship Id="rId4" Type="http://schemas.openxmlformats.org/officeDocument/2006/relationships/image" Target="../media/image19.tiff"/></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927522" y="81789"/>
            <a:ext cx="10515600" cy="1325563"/>
          </a:xfrm>
        </p:spPr>
        <p:txBody>
          <a:bodyPr>
            <a:normAutofit/>
          </a:bodyPr>
          <a:lstStyle/>
          <a:p>
            <a:r>
              <a:rPr lang="en-US" sz="3600" dirty="0" smtClean="0"/>
              <a:t>“I, too” by Langston Hughes</a:t>
            </a:r>
            <a:endParaRPr lang="en-US" sz="3600" dirty="0"/>
          </a:p>
        </p:txBody>
      </p:sp>
      <p:sp>
        <p:nvSpPr>
          <p:cNvPr id="3" name="Content Placeholder 2"/>
          <p:cNvSpPr>
            <a:spLocks noGrp="1"/>
          </p:cNvSpPr>
          <p:nvPr>
            <p:ph sz="half" idx="1"/>
          </p:nvPr>
        </p:nvSpPr>
        <p:spPr>
          <a:xfrm>
            <a:off x="347268" y="254492"/>
            <a:ext cx="5025216" cy="6558521"/>
          </a:xfrm>
        </p:spPr>
        <p:txBody>
          <a:bodyPr>
            <a:normAutofit/>
          </a:bodyPr>
          <a:lstStyle/>
          <a:p>
            <a:pPr marL="457200" indent="-457200">
              <a:buAutoNum type="arabicPeriod"/>
            </a:pPr>
            <a:r>
              <a:rPr lang="en-US" sz="2000" dirty="0" smtClean="0"/>
              <a:t>Yesterday we turned in our rewritten conclusions for “Hills Like White Elephants” and we turned in some Compound Sentences. Make sure you have both of those submitted. </a:t>
            </a:r>
          </a:p>
          <a:p>
            <a:pPr marL="457200" indent="-457200">
              <a:buAutoNum type="arabicPeriod"/>
            </a:pPr>
            <a:r>
              <a:rPr lang="en-US" sz="2000" dirty="0" smtClean="0"/>
              <a:t>Today, you’ll need paper for notes, title that paper “Harlem Renaissance” </a:t>
            </a:r>
          </a:p>
          <a:p>
            <a:pPr marL="457200" indent="-457200">
              <a:buAutoNum type="arabicPeriod"/>
            </a:pPr>
            <a:r>
              <a:rPr lang="en-US" sz="2000" dirty="0" smtClean="0"/>
              <a:t>On those notes, read this poem and answer the following questions:</a:t>
            </a:r>
          </a:p>
          <a:p>
            <a:pPr marL="914400" lvl="1" indent="-457200">
              <a:buAutoNum type="arabicPeriod"/>
            </a:pPr>
            <a:r>
              <a:rPr lang="en-US" sz="1600" dirty="0" smtClean="0"/>
              <a:t>Note the title, what is it significance to the poem itself?</a:t>
            </a:r>
          </a:p>
          <a:p>
            <a:pPr marL="914400" lvl="1" indent="-457200">
              <a:buAutoNum type="arabicPeriod"/>
            </a:pPr>
            <a:r>
              <a:rPr lang="en-US" sz="1600" dirty="0" smtClean="0"/>
              <a:t>Who is the speaker?</a:t>
            </a:r>
          </a:p>
          <a:p>
            <a:pPr marL="914400" lvl="1" indent="-457200">
              <a:buAutoNum type="arabicPeriod"/>
            </a:pPr>
            <a:r>
              <a:rPr lang="en-US" sz="1600" dirty="0" smtClean="0"/>
              <a:t>What </a:t>
            </a:r>
            <a:r>
              <a:rPr lang="en-US" sz="1600" dirty="0"/>
              <a:t>does Hughes mean when </a:t>
            </a:r>
            <a:r>
              <a:rPr lang="en-US" sz="1600" dirty="0" smtClean="0"/>
              <a:t>the speaker "sings </a:t>
            </a:r>
            <a:r>
              <a:rPr lang="en-US" sz="1600" dirty="0"/>
              <a:t>America</a:t>
            </a:r>
            <a:r>
              <a:rPr lang="en-US" sz="1600" dirty="0" smtClean="0"/>
              <a:t>"?</a:t>
            </a:r>
          </a:p>
          <a:p>
            <a:pPr marL="914400" lvl="1" indent="-457200">
              <a:buAutoNum type="arabicPeriod"/>
            </a:pPr>
            <a:r>
              <a:rPr lang="en-US" sz="1600" dirty="0" smtClean="0"/>
              <a:t>Who </a:t>
            </a:r>
            <a:r>
              <a:rPr lang="en-US" sz="1600" dirty="0"/>
              <a:t>is </a:t>
            </a:r>
            <a:r>
              <a:rPr lang="en-US" sz="1600" dirty="0" smtClean="0"/>
              <a:t>speaker  </a:t>
            </a:r>
            <a:r>
              <a:rPr lang="en-US" sz="1600" dirty="0"/>
              <a:t>"singing" </a:t>
            </a:r>
            <a:r>
              <a:rPr lang="en-US" sz="1600" dirty="0" smtClean="0"/>
              <a:t>to?</a:t>
            </a:r>
          </a:p>
          <a:p>
            <a:pPr marL="914400" lvl="1" indent="-457200">
              <a:buAutoNum type="arabicPeriod"/>
            </a:pPr>
            <a:r>
              <a:rPr lang="en-US" sz="1600" dirty="0" smtClean="0"/>
              <a:t>What </a:t>
            </a:r>
            <a:r>
              <a:rPr lang="en-US" sz="1600" dirty="0"/>
              <a:t>is the significance of the tone change from "I, too, sing America" to "I, too, </a:t>
            </a:r>
            <a:r>
              <a:rPr lang="en-US" sz="1600" b="1" i="1" dirty="0" smtClean="0"/>
              <a:t>am </a:t>
            </a:r>
            <a:r>
              <a:rPr lang="en-US" sz="1600" dirty="0" smtClean="0"/>
              <a:t>America</a:t>
            </a:r>
            <a:r>
              <a:rPr lang="en-US" sz="1600" dirty="0"/>
              <a:t>"?</a:t>
            </a:r>
            <a:endParaRPr lang="en-US" sz="1600" dirty="0"/>
          </a:p>
        </p:txBody>
      </p:sp>
      <p:sp>
        <p:nvSpPr>
          <p:cNvPr id="4" name="Content Placeholder 3"/>
          <p:cNvSpPr>
            <a:spLocks noGrp="1"/>
          </p:cNvSpPr>
          <p:nvPr>
            <p:ph sz="half" idx="2"/>
          </p:nvPr>
        </p:nvSpPr>
        <p:spPr>
          <a:xfrm>
            <a:off x="5907716" y="135317"/>
            <a:ext cx="5033960" cy="4351338"/>
          </a:xfrm>
        </p:spPr>
        <p:txBody>
          <a:bodyPr numCol="1">
            <a:noAutofit/>
          </a:bodyPr>
          <a:lstStyle/>
          <a:p>
            <a:pPr marL="457200" lvl="1" indent="0">
              <a:buNone/>
            </a:pPr>
            <a:r>
              <a:rPr lang="en-US" sz="1600" dirty="0"/>
              <a:t>I, too, sing America.</a:t>
            </a:r>
          </a:p>
          <a:p>
            <a:pPr marL="457200" lvl="1" indent="0">
              <a:buNone/>
            </a:pPr>
            <a:r>
              <a:rPr lang="en-US" sz="1600" dirty="0"/>
              <a:t> </a:t>
            </a:r>
          </a:p>
          <a:p>
            <a:pPr marL="457200" lvl="1" indent="0">
              <a:buNone/>
            </a:pPr>
            <a:r>
              <a:rPr lang="en-US" sz="1600" dirty="0"/>
              <a:t>I am the darker brother.</a:t>
            </a:r>
          </a:p>
          <a:p>
            <a:pPr marL="457200" lvl="1" indent="0">
              <a:buNone/>
            </a:pPr>
            <a:r>
              <a:rPr lang="en-US" sz="1600" dirty="0"/>
              <a:t>They send me to eat in the kitchen</a:t>
            </a:r>
          </a:p>
          <a:p>
            <a:pPr marL="457200" lvl="1" indent="0">
              <a:buNone/>
            </a:pPr>
            <a:r>
              <a:rPr lang="en-US" sz="1600" dirty="0"/>
              <a:t>When company comes,</a:t>
            </a:r>
          </a:p>
          <a:p>
            <a:pPr marL="457200" lvl="1" indent="0">
              <a:buNone/>
            </a:pPr>
            <a:r>
              <a:rPr lang="en-US" sz="1600" dirty="0"/>
              <a:t>But I laugh,</a:t>
            </a:r>
          </a:p>
          <a:p>
            <a:pPr marL="457200" lvl="1" indent="0">
              <a:buNone/>
            </a:pPr>
            <a:r>
              <a:rPr lang="en-US" sz="1600" dirty="0"/>
              <a:t>And eat well,</a:t>
            </a:r>
          </a:p>
          <a:p>
            <a:pPr marL="457200" lvl="1" indent="0">
              <a:buNone/>
            </a:pPr>
            <a:r>
              <a:rPr lang="en-US" sz="1600" dirty="0"/>
              <a:t>And grow strong.</a:t>
            </a:r>
          </a:p>
          <a:p>
            <a:pPr marL="457200" lvl="1" indent="0">
              <a:buNone/>
            </a:pPr>
            <a:r>
              <a:rPr lang="en-US" sz="1600" dirty="0"/>
              <a:t> </a:t>
            </a:r>
          </a:p>
          <a:p>
            <a:pPr marL="457200" lvl="1" indent="0">
              <a:buNone/>
            </a:pPr>
            <a:r>
              <a:rPr lang="en-US" sz="1600" dirty="0"/>
              <a:t>Tomorrow,</a:t>
            </a:r>
          </a:p>
          <a:p>
            <a:pPr marL="457200" lvl="1" indent="0">
              <a:buNone/>
            </a:pPr>
            <a:r>
              <a:rPr lang="en-US" sz="1600" dirty="0"/>
              <a:t>I’ll be at the table</a:t>
            </a:r>
          </a:p>
          <a:p>
            <a:pPr marL="457200" lvl="1" indent="0">
              <a:buNone/>
            </a:pPr>
            <a:r>
              <a:rPr lang="en-US" sz="1600" dirty="0"/>
              <a:t>When company comes.</a:t>
            </a:r>
          </a:p>
          <a:p>
            <a:pPr marL="457200" lvl="1" indent="0">
              <a:buNone/>
            </a:pPr>
            <a:r>
              <a:rPr lang="en-US" sz="1600" dirty="0"/>
              <a:t>Nobody’ll dare</a:t>
            </a:r>
          </a:p>
          <a:p>
            <a:pPr marL="457200" lvl="1" indent="0">
              <a:buNone/>
            </a:pPr>
            <a:r>
              <a:rPr lang="en-US" sz="1600" dirty="0"/>
              <a:t>Say to me,</a:t>
            </a:r>
          </a:p>
          <a:p>
            <a:pPr marL="457200" lvl="1" indent="0">
              <a:buNone/>
            </a:pPr>
            <a:r>
              <a:rPr lang="en-US" sz="1600" dirty="0"/>
              <a:t>“Eat in the kitchen,”</a:t>
            </a:r>
          </a:p>
          <a:p>
            <a:pPr marL="457200" lvl="1" indent="0">
              <a:buNone/>
            </a:pPr>
            <a:r>
              <a:rPr lang="en-US" sz="1600" dirty="0"/>
              <a:t>Then.</a:t>
            </a:r>
          </a:p>
          <a:p>
            <a:pPr marL="457200" lvl="1" indent="0">
              <a:buNone/>
            </a:pPr>
            <a:r>
              <a:rPr lang="en-US" sz="1600" dirty="0"/>
              <a:t> </a:t>
            </a:r>
          </a:p>
          <a:p>
            <a:pPr marL="457200" lvl="1" indent="0">
              <a:buNone/>
            </a:pPr>
            <a:r>
              <a:rPr lang="en-US" sz="1600" dirty="0"/>
              <a:t>Besides,</a:t>
            </a:r>
          </a:p>
          <a:p>
            <a:pPr marL="457200" lvl="1" indent="0">
              <a:buNone/>
            </a:pPr>
            <a:r>
              <a:rPr lang="en-US" sz="1600" dirty="0"/>
              <a:t>They’ll see how beautiful I am</a:t>
            </a:r>
          </a:p>
          <a:p>
            <a:pPr marL="457200" lvl="1" indent="0">
              <a:buNone/>
            </a:pPr>
            <a:r>
              <a:rPr lang="en-US" sz="1600" dirty="0"/>
              <a:t>And be ashamed—</a:t>
            </a:r>
          </a:p>
          <a:p>
            <a:pPr marL="457200" lvl="1" indent="0">
              <a:buNone/>
            </a:pPr>
            <a:r>
              <a:rPr lang="en-US" sz="1600" dirty="0"/>
              <a:t> </a:t>
            </a:r>
          </a:p>
          <a:p>
            <a:pPr marL="457200" lvl="1" indent="0">
              <a:buNone/>
            </a:pPr>
            <a:r>
              <a:rPr lang="en-US" sz="1600" dirty="0"/>
              <a:t>I, too, am America</a:t>
            </a:r>
          </a:p>
        </p:txBody>
      </p:sp>
    </p:spTree>
    <p:extLst>
      <p:ext uri="{BB962C8B-B14F-4D97-AF65-F5344CB8AC3E}">
        <p14:creationId xmlns:p14="http://schemas.microsoft.com/office/powerpoint/2010/main" val="64269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938615" y="447497"/>
            <a:ext cx="7486650" cy="960438"/>
          </a:xfrm>
        </p:spPr>
        <p:txBody>
          <a:bodyPr>
            <a:normAutofit fontScale="90000"/>
          </a:bodyPr>
          <a:lstStyle/>
          <a:p>
            <a:pPr eaLnBrk="1" hangingPunct="1"/>
            <a:r>
              <a:rPr lang="en-US" altLang="en-US" sz="2800" b="1" dirty="0"/>
              <a:t>Children in the Silent Protest Parade, 1917</a:t>
            </a:r>
            <a:r>
              <a:rPr lang="en-US" altLang="en-US" sz="2800" dirty="0"/>
              <a:t/>
            </a:r>
            <a:br>
              <a:rPr lang="en-US" altLang="en-US" sz="2800" dirty="0"/>
            </a:br>
            <a:r>
              <a:rPr lang="en-US" altLang="en-US" sz="2500" dirty="0"/>
              <a:t>Page from </a:t>
            </a:r>
            <a:r>
              <a:rPr lang="en-US" altLang="en-US" sz="2500" i="1" dirty="0"/>
              <a:t>The Brownies Book</a:t>
            </a:r>
            <a:r>
              <a:rPr lang="en-US" altLang="en-US" sz="2500" dirty="0"/>
              <a:t>, published by NAACP </a:t>
            </a:r>
            <a:br>
              <a:rPr lang="en-US" altLang="en-US" sz="2500" dirty="0"/>
            </a:br>
            <a:endParaRPr lang="en-US" altLang="en-US" sz="2500" dirty="0"/>
          </a:p>
        </p:txBody>
      </p:sp>
      <p:pic>
        <p:nvPicPr>
          <p:cNvPr id="15363" name="Picture 4" descr="children_SP"/>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2801" y="1600200"/>
            <a:ext cx="5565775" cy="4857750"/>
          </a:xfrm>
          <a:noFill/>
        </p:spPr>
      </p:pic>
    </p:spTree>
    <p:extLst>
      <p:ext uri="{BB962C8B-B14F-4D97-AF65-F5344CB8AC3E}">
        <p14:creationId xmlns:p14="http://schemas.microsoft.com/office/powerpoint/2010/main" val="59764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smtClean="0"/>
              <a:t>Reaction of White Southerners</a:t>
            </a:r>
          </a:p>
        </p:txBody>
      </p:sp>
      <p:sp>
        <p:nvSpPr>
          <p:cNvPr id="17411" name="Rectangle 3"/>
          <p:cNvSpPr>
            <a:spLocks noGrp="1" noChangeArrowheads="1"/>
          </p:cNvSpPr>
          <p:nvPr>
            <p:ph type="body" idx="1"/>
          </p:nvPr>
        </p:nvSpPr>
        <p:spPr/>
        <p:txBody>
          <a:bodyPr/>
          <a:lstStyle/>
          <a:p>
            <a:pPr lvl="1" eaLnBrk="1" hangingPunct="1"/>
            <a:r>
              <a:rPr lang="en-US" altLang="en-US" sz="3200" b="1"/>
              <a:t>Promised better pay and improved treatment.  </a:t>
            </a:r>
          </a:p>
          <a:p>
            <a:pPr lvl="1" eaLnBrk="1" hangingPunct="1"/>
            <a:r>
              <a:rPr lang="en-US" altLang="en-US" sz="3200" b="1"/>
              <a:t>Intimidation  </a:t>
            </a:r>
          </a:p>
          <a:p>
            <a:pPr lvl="1" eaLnBrk="1" hangingPunct="1"/>
            <a:r>
              <a:rPr lang="en-US" altLang="en-US" sz="3200" b="1"/>
              <a:t>Some even boarded northbound trains to attack African American men and women in an attempt to return them forcibly to their homes.</a:t>
            </a:r>
          </a:p>
          <a:p>
            <a:pPr eaLnBrk="1" hangingPunct="1"/>
            <a:endParaRPr lang="en-US" altLang="en-US" sz="2900"/>
          </a:p>
        </p:txBody>
      </p:sp>
    </p:spTree>
    <p:extLst>
      <p:ext uri="{BB962C8B-B14F-4D97-AF65-F5344CB8AC3E}">
        <p14:creationId xmlns:p14="http://schemas.microsoft.com/office/powerpoint/2010/main" val="36428262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uni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41702" y="2736850"/>
            <a:ext cx="5715000" cy="3521075"/>
          </a:xfrm>
          <a:noFill/>
        </p:spPr>
      </p:pic>
      <p:sp>
        <p:nvSpPr>
          <p:cNvPr id="18435" name="Rectangle 6"/>
          <p:cNvSpPr>
            <a:spLocks noGrp="1" noChangeArrowheads="1"/>
          </p:cNvSpPr>
          <p:nvPr>
            <p:ph type="title"/>
          </p:nvPr>
        </p:nvSpPr>
        <p:spPr/>
        <p:txBody>
          <a:bodyPr/>
          <a:lstStyle/>
          <a:p>
            <a:pPr eaLnBrk="1" hangingPunct="1"/>
            <a:r>
              <a:rPr lang="en-US" altLang="en-US" b="1" smtClean="0"/>
              <a:t>The New Negro Has no Fear</a:t>
            </a:r>
          </a:p>
        </p:txBody>
      </p:sp>
      <p:sp>
        <p:nvSpPr>
          <p:cNvPr id="18436" name="Rectangle 3"/>
          <p:cNvSpPr>
            <a:spLocks noGrp="1" noChangeArrowheads="1"/>
          </p:cNvSpPr>
          <p:nvPr>
            <p:ph type="body" sz="half" idx="1"/>
          </p:nvPr>
        </p:nvSpPr>
        <p:spPr>
          <a:xfrm>
            <a:off x="609600" y="1578769"/>
            <a:ext cx="7699375" cy="996950"/>
          </a:xfrm>
        </p:spPr>
        <p:txBody>
          <a:bodyPr>
            <a:normAutofit fontScale="92500" lnSpcReduction="20000"/>
          </a:bodyPr>
          <a:lstStyle/>
          <a:p>
            <a:pPr marL="952500" lvl="1" indent="-495300"/>
            <a:r>
              <a:rPr lang="en-US" altLang="en-US" sz="2800" b="1" dirty="0"/>
              <a:t>After centuries of abuse in the South, many African Americans were "voting with their feet"</a:t>
            </a:r>
          </a:p>
        </p:txBody>
      </p:sp>
      <p:sp>
        <p:nvSpPr>
          <p:cNvPr id="18437" name="Text Box 8"/>
          <p:cNvSpPr txBox="1">
            <a:spLocks noChangeArrowheads="1"/>
          </p:cNvSpPr>
          <p:nvPr/>
        </p:nvSpPr>
        <p:spPr bwMode="auto">
          <a:xfrm>
            <a:off x="3316310" y="5279266"/>
            <a:ext cx="1828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1800" dirty="0"/>
              <a:t>UNIA Parade</a:t>
            </a:r>
            <a:br>
              <a:rPr lang="en-US" altLang="en-US" sz="1800" dirty="0"/>
            </a:br>
            <a:r>
              <a:rPr lang="en-US" altLang="en-US" sz="1800" dirty="0"/>
              <a:t>Organized in Harlem, 1924 </a:t>
            </a:r>
            <a:br>
              <a:rPr lang="en-US" altLang="en-US" sz="1800" dirty="0"/>
            </a:br>
            <a:endParaRPr lang="en-US" altLang="en-US" sz="1800" dirty="0"/>
          </a:p>
        </p:txBody>
      </p:sp>
    </p:spTree>
    <p:extLst>
      <p:ext uri="{BB962C8B-B14F-4D97-AF65-F5344CB8AC3E}">
        <p14:creationId xmlns:p14="http://schemas.microsoft.com/office/powerpoint/2010/main" val="35301510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b="1" smtClean="0"/>
              <a:t>The North: Home Sweet Home?</a:t>
            </a:r>
          </a:p>
        </p:txBody>
      </p:sp>
      <p:sp>
        <p:nvSpPr>
          <p:cNvPr id="20483" name="Rectangle 3"/>
          <p:cNvSpPr>
            <a:spLocks noGrp="1" noChangeArrowheads="1"/>
          </p:cNvSpPr>
          <p:nvPr>
            <p:ph type="body" idx="1"/>
          </p:nvPr>
        </p:nvSpPr>
        <p:spPr>
          <a:xfrm>
            <a:off x="1167684" y="1732880"/>
            <a:ext cx="8305800" cy="4530725"/>
          </a:xfrm>
        </p:spPr>
        <p:txBody>
          <a:bodyPr>
            <a:normAutofit/>
          </a:bodyPr>
          <a:lstStyle/>
          <a:p>
            <a:pPr lvl="1" eaLnBrk="1" hangingPunct="1"/>
            <a:r>
              <a:rPr lang="en-US" altLang="en-US" b="1" dirty="0"/>
              <a:t>The North was a step up from the South, but it was no paradise.  </a:t>
            </a:r>
          </a:p>
          <a:p>
            <a:pPr lvl="1" eaLnBrk="1" hangingPunct="1"/>
            <a:r>
              <a:rPr lang="en-US" altLang="en-US" b="1" dirty="0"/>
              <a:t> Segregation in housing and hiring were the norm.</a:t>
            </a:r>
          </a:p>
          <a:p>
            <a:pPr lvl="1" eaLnBrk="1" hangingPunct="1"/>
            <a:r>
              <a:rPr lang="en-US" altLang="en-US" b="1" dirty="0"/>
              <a:t>Northern racism sometimes took on a brutality that equaled anything in the South.</a:t>
            </a:r>
            <a:endParaRPr lang="en-US" altLang="en-US" dirty="0"/>
          </a:p>
        </p:txBody>
      </p:sp>
    </p:spTree>
    <p:extLst>
      <p:ext uri="{BB962C8B-B14F-4D97-AF65-F5344CB8AC3E}">
        <p14:creationId xmlns:p14="http://schemas.microsoft.com/office/powerpoint/2010/main" val="21591840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b="1" smtClean="0"/>
              <a:t>The North: Home Sweet Home?</a:t>
            </a:r>
          </a:p>
        </p:txBody>
      </p:sp>
      <p:sp>
        <p:nvSpPr>
          <p:cNvPr id="21507" name="Rectangle 3"/>
          <p:cNvSpPr>
            <a:spLocks noGrp="1" noChangeArrowheads="1"/>
          </p:cNvSpPr>
          <p:nvPr>
            <p:ph type="body" idx="1"/>
          </p:nvPr>
        </p:nvSpPr>
        <p:spPr/>
        <p:txBody>
          <a:bodyPr>
            <a:normAutofit/>
          </a:bodyPr>
          <a:lstStyle/>
          <a:p>
            <a:pPr lvl="1" eaLnBrk="1" hangingPunct="1"/>
            <a:r>
              <a:rPr lang="en-US" altLang="en-US" b="1" dirty="0"/>
              <a:t>New arrivals could land only low-paying jobs as janitors, elevator operators, domestics, and unskilled laborers.  </a:t>
            </a:r>
          </a:p>
          <a:p>
            <a:pPr lvl="1" eaLnBrk="1" hangingPunct="1"/>
            <a:r>
              <a:rPr lang="en-US" altLang="en-US" b="1" dirty="0"/>
              <a:t>Despite the challenges, most of those who went North never returned.</a:t>
            </a:r>
          </a:p>
          <a:p>
            <a:pPr eaLnBrk="1" hangingPunct="1"/>
            <a:endParaRPr lang="en-US" altLang="en-US" sz="2400" dirty="0" smtClean="0"/>
          </a:p>
        </p:txBody>
      </p:sp>
    </p:spTree>
    <p:extLst>
      <p:ext uri="{BB962C8B-B14F-4D97-AF65-F5344CB8AC3E}">
        <p14:creationId xmlns:p14="http://schemas.microsoft.com/office/powerpoint/2010/main" val="3983334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15662" y="236001"/>
            <a:ext cx="10972800" cy="1143000"/>
          </a:xfrm>
        </p:spPr>
        <p:txBody>
          <a:bodyPr/>
          <a:lstStyle/>
          <a:p>
            <a:pPr marL="1117600" indent="-1117600"/>
            <a:r>
              <a:rPr lang="en-US" altLang="en-US" b="1" smtClean="0"/>
              <a:t>Why "Harlem" Renaissance?</a:t>
            </a:r>
          </a:p>
        </p:txBody>
      </p:sp>
      <p:sp>
        <p:nvSpPr>
          <p:cNvPr id="22531" name="Rectangle 3"/>
          <p:cNvSpPr>
            <a:spLocks noGrp="1" noChangeArrowheads="1"/>
          </p:cNvSpPr>
          <p:nvPr>
            <p:ph type="body" sz="half" idx="1"/>
          </p:nvPr>
        </p:nvSpPr>
        <p:spPr>
          <a:xfrm>
            <a:off x="815662" y="1548686"/>
            <a:ext cx="5592763" cy="4530725"/>
          </a:xfrm>
        </p:spPr>
        <p:txBody>
          <a:bodyPr>
            <a:normAutofit/>
          </a:bodyPr>
          <a:lstStyle/>
          <a:p>
            <a:pPr eaLnBrk="1" hangingPunct="1"/>
            <a:r>
              <a:rPr lang="en-US" altLang="en-US" sz="2400" b="1" dirty="0" smtClean="0"/>
              <a:t>Of the almost 750,000 African Americans who moved North, nearly 175,000 moved to Harlem.</a:t>
            </a:r>
          </a:p>
          <a:p>
            <a:pPr eaLnBrk="1" hangingPunct="1"/>
            <a:r>
              <a:rPr lang="en-US" altLang="en-US" sz="2400" b="1" dirty="0" smtClean="0"/>
              <a:t>Harlem is a section of Manhattan, which covers three square miles; therefore, Harlem became the largest concentration of black people in the world.</a:t>
            </a:r>
          </a:p>
        </p:txBody>
      </p:sp>
      <p:pic>
        <p:nvPicPr>
          <p:cNvPr id="22532" name="Picture 6" descr="Har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683" y="1451848"/>
            <a:ext cx="23733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0869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smtClean="0"/>
              <a:t>Triggers of Harlem Renaissance</a:t>
            </a:r>
          </a:p>
        </p:txBody>
      </p:sp>
      <p:sp>
        <p:nvSpPr>
          <p:cNvPr id="24579" name="Rectangle 3"/>
          <p:cNvSpPr>
            <a:spLocks noGrp="1" noChangeArrowheads="1"/>
          </p:cNvSpPr>
          <p:nvPr>
            <p:ph type="body" idx="1"/>
          </p:nvPr>
        </p:nvSpPr>
        <p:spPr/>
        <p:txBody>
          <a:bodyPr>
            <a:normAutofit/>
          </a:bodyPr>
          <a:lstStyle/>
          <a:p>
            <a:pPr marL="590550" indent="-590550">
              <a:lnSpc>
                <a:spcPct val="80000"/>
              </a:lnSpc>
            </a:pPr>
            <a:r>
              <a:rPr lang="en-US" altLang="en-US" sz="2400" b="1" dirty="0"/>
              <a:t>the end of World War I and the return of black veterans</a:t>
            </a:r>
          </a:p>
          <a:p>
            <a:pPr marL="590550" indent="-590550">
              <a:lnSpc>
                <a:spcPct val="80000"/>
              </a:lnSpc>
            </a:pPr>
            <a:r>
              <a:rPr lang="en-US" altLang="en-US" sz="2400" b="1" dirty="0"/>
              <a:t>the formation of civil rights organizations (NAACP) and black solidarity movements (UNIA)</a:t>
            </a:r>
          </a:p>
          <a:p>
            <a:pPr marL="590550" indent="-590550">
              <a:lnSpc>
                <a:spcPct val="80000"/>
              </a:lnSpc>
            </a:pPr>
            <a:r>
              <a:rPr lang="en-US" altLang="en-US" sz="2400" b="1" dirty="0"/>
              <a:t>the ascendance of Harlem as the "Negro capital of the world" </a:t>
            </a:r>
          </a:p>
          <a:p>
            <a:pPr marL="590550" indent="-590550">
              <a:lnSpc>
                <a:spcPct val="80000"/>
              </a:lnSpc>
            </a:pPr>
            <a:r>
              <a:rPr lang="en-US" altLang="en-US" sz="2400" b="1" dirty="0"/>
              <a:t>a new sense of economic, social, and cultural potential</a:t>
            </a:r>
          </a:p>
        </p:txBody>
      </p:sp>
    </p:spTree>
    <p:extLst>
      <p:ext uri="{BB962C8B-B14F-4D97-AF65-F5344CB8AC3E}">
        <p14:creationId xmlns:p14="http://schemas.microsoft.com/office/powerpoint/2010/main" val="7785642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3800"/>
              <a:t>New York Black Yankees, 1939</a:t>
            </a:r>
            <a:br>
              <a:rPr lang="en-US" altLang="en-US" sz="3800"/>
            </a:br>
            <a:r>
              <a:rPr lang="en-US" altLang="en-US" sz="1900" b="1"/>
              <a:t>Photo credit: Morgan &amp; Marvin Smith</a:t>
            </a:r>
            <a:r>
              <a:rPr lang="en-US" altLang="en-US" sz="3800"/>
              <a:t> </a:t>
            </a:r>
          </a:p>
        </p:txBody>
      </p:sp>
      <p:pic>
        <p:nvPicPr>
          <p:cNvPr id="26627" name="Picture 5" descr="yankees_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3600"/>
            <a:ext cx="746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071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96056"/>
            <a:ext cx="2971800" cy="2541587"/>
          </a:xfrm>
        </p:spPr>
        <p:txBody>
          <a:bodyPr/>
          <a:lstStyle/>
          <a:p>
            <a:pPr eaLnBrk="1" hangingPunct="1"/>
            <a:r>
              <a:rPr lang="en-US" altLang="en-US" sz="3800" dirty="0"/>
              <a:t>Lafayette Theatre</a:t>
            </a:r>
            <a:br>
              <a:rPr lang="en-US" altLang="en-US" sz="3800" dirty="0"/>
            </a:br>
            <a:r>
              <a:rPr lang="en-US" altLang="en-US" sz="3800" dirty="0"/>
              <a:t/>
            </a:r>
            <a:br>
              <a:rPr lang="en-US" altLang="en-US" sz="3800" dirty="0"/>
            </a:br>
            <a:r>
              <a:rPr lang="en-US" altLang="en-US" sz="1900" dirty="0"/>
              <a:t>opening night of Shakespeare's "Macbeth" </a:t>
            </a:r>
            <a:br>
              <a:rPr lang="en-US" altLang="en-US" sz="1900" dirty="0"/>
            </a:br>
            <a:endParaRPr lang="en-US" altLang="en-US" sz="1900" dirty="0"/>
          </a:p>
        </p:txBody>
      </p:sp>
      <p:sp>
        <p:nvSpPr>
          <p:cNvPr id="28675" name="Rectangle 3"/>
          <p:cNvSpPr>
            <a:spLocks noGrp="1" noChangeArrowheads="1"/>
          </p:cNvSpPr>
          <p:nvPr>
            <p:ph type="body" idx="1"/>
          </p:nvPr>
        </p:nvSpPr>
        <p:spPr>
          <a:xfrm>
            <a:off x="533400" y="2933700"/>
            <a:ext cx="7315200" cy="3657600"/>
          </a:xfrm>
        </p:spPr>
        <p:txBody>
          <a:bodyPr>
            <a:normAutofit/>
          </a:bodyPr>
          <a:lstStyle/>
          <a:p>
            <a:pPr eaLnBrk="1" hangingPunct="1">
              <a:lnSpc>
                <a:spcPct val="90000"/>
              </a:lnSpc>
            </a:pPr>
            <a:r>
              <a:rPr lang="en-US" altLang="en-US" sz="2400" dirty="0"/>
              <a:t>also known as the "House Beautiful“</a:t>
            </a:r>
          </a:p>
          <a:p>
            <a:pPr eaLnBrk="1" hangingPunct="1">
              <a:lnSpc>
                <a:spcPct val="90000"/>
              </a:lnSpc>
            </a:pPr>
            <a:r>
              <a:rPr lang="en-US" altLang="en-US" sz="2400" dirty="0"/>
              <a:t>probably the first New York theater to desegregate </a:t>
            </a:r>
          </a:p>
          <a:p>
            <a:pPr eaLnBrk="1" hangingPunct="1">
              <a:lnSpc>
                <a:spcPct val="90000"/>
              </a:lnSpc>
            </a:pPr>
            <a:r>
              <a:rPr lang="en-US" altLang="en-US" sz="2400" dirty="0"/>
              <a:t>as early as 1912, African-American theatergoers were allowed to sit in orchestra seats instead of only the balcony. </a:t>
            </a:r>
          </a:p>
        </p:txBody>
      </p:sp>
      <p:pic>
        <p:nvPicPr>
          <p:cNvPr id="28676" name="Picture 5" descr="lafayettethumbnai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237" y="296214"/>
            <a:ext cx="56388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2885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marL="1117600" indent="-1117600"/>
            <a:r>
              <a:rPr lang="en-US" altLang="en-US" b="1" smtClean="0"/>
              <a:t>Authors and Works</a:t>
            </a:r>
          </a:p>
        </p:txBody>
      </p:sp>
      <p:sp>
        <p:nvSpPr>
          <p:cNvPr id="30723" name="Rectangle 5"/>
          <p:cNvSpPr>
            <a:spLocks noGrp="1" noChangeArrowheads="1"/>
          </p:cNvSpPr>
          <p:nvPr>
            <p:ph type="body" sz="half" idx="1"/>
          </p:nvPr>
        </p:nvSpPr>
        <p:spPr>
          <a:xfrm>
            <a:off x="1981201" y="1676401"/>
            <a:ext cx="4113213" cy="4683125"/>
          </a:xfrm>
        </p:spPr>
        <p:txBody>
          <a:bodyPr>
            <a:normAutofit/>
          </a:bodyPr>
          <a:lstStyle/>
          <a:p>
            <a:pPr marL="514350" indent="-514350">
              <a:lnSpc>
                <a:spcPct val="80000"/>
              </a:lnSpc>
            </a:pPr>
            <a:r>
              <a:rPr lang="en-US" altLang="en-US" sz="2400" b="1" dirty="0"/>
              <a:t>Creative expression was one of the few avenues available to African Americans</a:t>
            </a:r>
          </a:p>
          <a:p>
            <a:pPr marL="514350" indent="-514350">
              <a:lnSpc>
                <a:spcPct val="80000"/>
              </a:lnSpc>
            </a:pPr>
            <a:r>
              <a:rPr lang="en-US" altLang="en-US" sz="2400" b="1" dirty="0"/>
              <a:t>Common bond:  They dealt with African American life from an African American perspective.</a:t>
            </a:r>
          </a:p>
        </p:txBody>
      </p:sp>
      <p:sp>
        <p:nvSpPr>
          <p:cNvPr id="30724" name="Rectangle 6"/>
          <p:cNvSpPr>
            <a:spLocks noGrp="1" noChangeArrowheads="1"/>
          </p:cNvSpPr>
          <p:nvPr>
            <p:ph type="body" sz="half" idx="2"/>
          </p:nvPr>
        </p:nvSpPr>
        <p:spPr>
          <a:xfrm>
            <a:off x="6173788" y="1600201"/>
            <a:ext cx="4037012" cy="4530725"/>
          </a:xfrm>
        </p:spPr>
        <p:txBody>
          <a:bodyPr/>
          <a:lstStyle/>
          <a:p>
            <a:pPr eaLnBrk="1" hangingPunct="1"/>
            <a:r>
              <a:rPr lang="en-US" altLang="en-US" sz="2400" b="1" dirty="0"/>
              <a:t>African-American-owned magazines and newspapers flourished</a:t>
            </a:r>
            <a:r>
              <a:rPr lang="en-US" altLang="en-US" sz="2400" dirty="0"/>
              <a:t> </a:t>
            </a:r>
          </a:p>
          <a:p>
            <a:pPr eaLnBrk="1" hangingPunct="1"/>
            <a:endParaRPr lang="en-US" altLang="en-US" sz="2500" dirty="0"/>
          </a:p>
        </p:txBody>
      </p:sp>
      <p:pic>
        <p:nvPicPr>
          <p:cNvPr id="30725" name="Picture 8" descr="cullen_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756" y="2796976"/>
            <a:ext cx="26416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9"/>
          <p:cNvSpPr txBox="1">
            <a:spLocks noChangeArrowheads="1"/>
          </p:cNvSpPr>
          <p:nvPr/>
        </p:nvSpPr>
        <p:spPr bwMode="auto">
          <a:xfrm>
            <a:off x="6173788" y="5978326"/>
            <a:ext cx="43542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1800" dirty="0" err="1"/>
              <a:t>Countee</a:t>
            </a:r>
            <a:r>
              <a:rPr lang="en-US" altLang="en-US" sz="1800" dirty="0"/>
              <a:t> Cullen (1903-1946) </a:t>
            </a:r>
            <a:br>
              <a:rPr lang="en-US" altLang="en-US" sz="1800" dirty="0"/>
            </a:br>
            <a:r>
              <a:rPr lang="en-US" altLang="en-US" sz="1800" dirty="0"/>
              <a:t>poet, novelist, playwright </a:t>
            </a:r>
            <a:br>
              <a:rPr lang="en-US" altLang="en-US" sz="1800" dirty="0"/>
            </a:br>
            <a:endParaRPr lang="en-US" altLang="en-US" sz="1800" dirty="0"/>
          </a:p>
        </p:txBody>
      </p:sp>
    </p:spTree>
    <p:extLst>
      <p:ext uri="{BB962C8B-B14F-4D97-AF65-F5344CB8AC3E}">
        <p14:creationId xmlns:p14="http://schemas.microsoft.com/office/powerpoint/2010/main" val="32241767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799" y="4664839"/>
            <a:ext cx="9144000" cy="1641490"/>
          </a:xfrm>
        </p:spPr>
        <p:txBody>
          <a:bodyPr/>
          <a:lstStyle/>
          <a:p>
            <a:pPr eaLnBrk="1" hangingPunct="1"/>
            <a:r>
              <a:rPr lang="en-US" altLang="x-none" dirty="0" smtClean="0"/>
              <a:t>Harlem Renaissance</a:t>
            </a:r>
            <a:endParaRPr lang="en-US" altLang="x-none" dirty="0"/>
          </a:p>
        </p:txBody>
      </p:sp>
      <p:sp>
        <p:nvSpPr>
          <p:cNvPr id="2051" name="Rectangle 3"/>
          <p:cNvSpPr>
            <a:spLocks noGrp="1" noChangeArrowheads="1"/>
          </p:cNvSpPr>
          <p:nvPr>
            <p:ph type="subTitle" idx="1"/>
          </p:nvPr>
        </p:nvSpPr>
        <p:spPr/>
        <p:txBody>
          <a:bodyPr/>
          <a:lstStyle/>
          <a:p>
            <a:pPr eaLnBrk="1" hangingPunct="1"/>
            <a:endParaRPr lang="x-none" altLang="x-none"/>
          </a:p>
        </p:txBody>
      </p:sp>
      <p:pic>
        <p:nvPicPr>
          <p:cNvPr id="3" name="Picture 2"/>
          <p:cNvPicPr>
            <a:picLocks noChangeAspect="1"/>
          </p:cNvPicPr>
          <p:nvPr/>
        </p:nvPicPr>
        <p:blipFill>
          <a:blip r:embed="rId2"/>
          <a:stretch>
            <a:fillRect/>
          </a:stretch>
        </p:blipFill>
        <p:spPr>
          <a:xfrm>
            <a:off x="0" y="20770"/>
            <a:ext cx="12192000" cy="4464028"/>
          </a:xfrm>
          <a:prstGeom prst="rect">
            <a:avLst/>
          </a:prstGeom>
        </p:spPr>
      </p:pic>
      <p:sp>
        <p:nvSpPr>
          <p:cNvPr id="5" name="Rectangle 3"/>
          <p:cNvSpPr txBox="1">
            <a:spLocks noChangeArrowheads="1"/>
          </p:cNvSpPr>
          <p:nvPr/>
        </p:nvSpPr>
        <p:spPr>
          <a:xfrm>
            <a:off x="2452351" y="5929317"/>
            <a:ext cx="9144000" cy="754025"/>
          </a:xfrm>
          <a:prstGeom prst="rect">
            <a:avLst/>
          </a:prstGeom>
        </p:spPr>
        <p:txBody>
          <a:bodyPr vert="horz" lIns="91440" tIns="45720" rIns="91440" bIns="45720" rtlCol="0" anchor="b">
            <a:normAutofit fontScale="77500" lnSpcReduction="20000"/>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dirty="0" smtClean="0"/>
              <a:t>1920s – 1940s</a:t>
            </a:r>
          </a:p>
          <a:p>
            <a:r>
              <a:rPr lang="en-US" altLang="en-US" dirty="0" smtClean="0"/>
              <a:t>Harlem, New York City</a:t>
            </a:r>
            <a:endParaRPr lang="en-US" altLang="en-US" dirty="0" smtClean="0"/>
          </a:p>
        </p:txBody>
      </p:sp>
    </p:spTree>
    <p:extLst>
      <p:ext uri="{BB962C8B-B14F-4D97-AF65-F5344CB8AC3E}">
        <p14:creationId xmlns:p14="http://schemas.microsoft.com/office/powerpoint/2010/main" val="154446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03011" y="537649"/>
            <a:ext cx="7558087" cy="960438"/>
          </a:xfrm>
        </p:spPr>
        <p:txBody>
          <a:bodyPr>
            <a:normAutofit fontScale="90000"/>
          </a:bodyPr>
          <a:lstStyle/>
          <a:p>
            <a:pPr eaLnBrk="1" hangingPunct="1"/>
            <a:r>
              <a:rPr lang="en-US" altLang="en-US" sz="2900" dirty="0"/>
              <a:t/>
            </a:r>
            <a:br>
              <a:rPr lang="en-US" altLang="en-US" sz="2900" dirty="0"/>
            </a:br>
            <a:r>
              <a:rPr lang="en-US" altLang="en-US" sz="3600" b="1" dirty="0"/>
              <a:t>Edward Kennedy (Duke) Ellington</a:t>
            </a:r>
            <a:r>
              <a:rPr lang="en-US" altLang="en-US" sz="3600" dirty="0"/>
              <a:t/>
            </a:r>
            <a:br>
              <a:rPr lang="en-US" altLang="en-US" sz="3600" dirty="0"/>
            </a:br>
            <a:r>
              <a:rPr lang="en-US" altLang="en-US" sz="2900" dirty="0"/>
              <a:t>(1899-1974) composer, musician, band leader </a:t>
            </a:r>
            <a:br>
              <a:rPr lang="en-US" altLang="en-US" sz="2900" dirty="0"/>
            </a:br>
            <a:endParaRPr lang="en-US" altLang="en-US" sz="2900" dirty="0"/>
          </a:p>
        </p:txBody>
      </p:sp>
      <p:pic>
        <p:nvPicPr>
          <p:cNvPr id="32771" name="Picture 5" descr="ellington_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22463"/>
            <a:ext cx="571500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6654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hur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438401"/>
            <a:ext cx="28924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1"/>
          <p:cNvSpPr txBox="1">
            <a:spLocks noChangeArrowheads="1"/>
          </p:cNvSpPr>
          <p:nvPr/>
        </p:nvSpPr>
        <p:spPr bwMode="auto">
          <a:xfrm>
            <a:off x="2133600" y="457200"/>
            <a:ext cx="38100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3200"/>
              <a:t>Zora Neal Hurston</a:t>
            </a:r>
            <a:r>
              <a:rPr lang="en-US" altLang="en-US" sz="2000"/>
              <a:t> (1891 - 1960)</a:t>
            </a:r>
            <a:br>
              <a:rPr lang="en-US" altLang="en-US" sz="2000"/>
            </a:br>
            <a:endParaRPr lang="en-US" altLang="en-US" sz="2000"/>
          </a:p>
          <a:p>
            <a:pPr>
              <a:spcBef>
                <a:spcPct val="50000"/>
              </a:spcBef>
              <a:buClrTx/>
              <a:buSzTx/>
              <a:buFontTx/>
              <a:buNone/>
            </a:pPr>
            <a:r>
              <a:rPr lang="en-US" altLang="en-US" sz="2000"/>
              <a:t>Writer, Folklorist, Anthropologist</a:t>
            </a:r>
            <a:br>
              <a:rPr lang="en-US" altLang="en-US" sz="2000"/>
            </a:br>
            <a:r>
              <a:rPr lang="en-US" altLang="en-US" sz="1600" b="1"/>
              <a:t>photo by Carl Van Vechten</a:t>
            </a:r>
            <a:r>
              <a:rPr lang="en-US" altLang="en-US" sz="2000"/>
              <a:t> </a:t>
            </a:r>
            <a:br>
              <a:rPr lang="en-US" altLang="en-US" sz="2000"/>
            </a:br>
            <a:endParaRPr lang="en-US" altLang="en-US" sz="2000"/>
          </a:p>
        </p:txBody>
      </p:sp>
      <p:pic>
        <p:nvPicPr>
          <p:cNvPr id="34820" name="Picture 13" descr="jwjohnson_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04800"/>
            <a:ext cx="29845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4"/>
          <p:cNvSpPr txBox="1">
            <a:spLocks noChangeArrowheads="1"/>
          </p:cNvSpPr>
          <p:nvPr/>
        </p:nvSpPr>
        <p:spPr bwMode="auto">
          <a:xfrm>
            <a:off x="5410200" y="4419601"/>
            <a:ext cx="4648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3200"/>
              <a:t>James Weldon Johnson</a:t>
            </a:r>
            <a:r>
              <a:rPr lang="en-US" altLang="en-US" sz="2400"/>
              <a:t> (1871-1938)</a:t>
            </a:r>
            <a:br>
              <a:rPr lang="en-US" altLang="en-US" sz="2400"/>
            </a:br>
            <a:r>
              <a:rPr lang="en-US" altLang="en-US" sz="2400"/>
              <a:t>writer, poet, statesman </a:t>
            </a:r>
            <a:br>
              <a:rPr lang="en-US" altLang="en-US" sz="2400"/>
            </a:br>
            <a:endParaRPr lang="en-US" altLang="en-US" sz="2400"/>
          </a:p>
        </p:txBody>
      </p:sp>
    </p:spTree>
    <p:extLst>
      <p:ext uri="{BB962C8B-B14F-4D97-AF65-F5344CB8AC3E}">
        <p14:creationId xmlns:p14="http://schemas.microsoft.com/office/powerpoint/2010/main" val="40887732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800" b="1"/>
              <a:t>Famous Faces of the Harlem Renaissance</a:t>
            </a:r>
          </a:p>
        </p:txBody>
      </p:sp>
      <p:sp>
        <p:nvSpPr>
          <p:cNvPr id="36867" name="Rectangle 3"/>
          <p:cNvSpPr>
            <a:spLocks noGrp="1" noChangeArrowheads="1"/>
          </p:cNvSpPr>
          <p:nvPr>
            <p:ph type="body" idx="1"/>
          </p:nvPr>
        </p:nvSpPr>
        <p:spPr>
          <a:xfrm>
            <a:off x="2438401" y="1600201"/>
            <a:ext cx="3705225" cy="4530725"/>
          </a:xfrm>
        </p:spPr>
        <p:txBody>
          <a:bodyPr/>
          <a:lstStyle/>
          <a:p>
            <a:pPr algn="ctr" eaLnBrk="1" hangingPunct="1">
              <a:buFont typeface="Wingdings" panose="05000000000000000000" pitchFamily="2" charset="2"/>
              <a:buNone/>
            </a:pPr>
            <a:r>
              <a:rPr lang="en-US" altLang="en-US" smtClean="0"/>
              <a:t>Langston Hughes</a:t>
            </a:r>
            <a:br>
              <a:rPr lang="en-US" altLang="en-US" smtClean="0"/>
            </a:br>
            <a:r>
              <a:rPr lang="en-US" altLang="en-US" smtClean="0"/>
              <a:t>(1902-1967)</a:t>
            </a:r>
          </a:p>
          <a:p>
            <a:pPr algn="ct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smtClean="0"/>
              <a:t>“Dreams”</a:t>
            </a:r>
          </a:p>
          <a:p>
            <a:pPr algn="ctr" eaLnBrk="1" hangingPunct="1">
              <a:buFont typeface="Wingdings" panose="05000000000000000000" pitchFamily="2" charset="2"/>
              <a:buNone/>
            </a:pPr>
            <a:r>
              <a:rPr lang="en-US" altLang="en-US" smtClean="0"/>
              <a:t>“Harlem”</a:t>
            </a:r>
          </a:p>
          <a:p>
            <a:pPr algn="ctr" eaLnBrk="1" hangingPunct="1">
              <a:buFont typeface="Wingdings" panose="05000000000000000000" pitchFamily="2" charset="2"/>
              <a:buNone/>
            </a:pPr>
            <a:r>
              <a:rPr lang="en-US" altLang="en-US" smtClean="0"/>
              <a:t>“The Weary Blues”</a:t>
            </a:r>
          </a:p>
          <a:p>
            <a:pPr eaLnBrk="1" hangingPunct="1"/>
            <a:endParaRPr lang="en-US" altLang="en-US" smtClean="0"/>
          </a:p>
        </p:txBody>
      </p:sp>
      <p:pic>
        <p:nvPicPr>
          <p:cNvPr id="36868" name="Picture 5" descr="hughes_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752601"/>
            <a:ext cx="289718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0194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x-none" dirty="0"/>
          </a:p>
        </p:txBody>
      </p:sp>
      <p:pic>
        <p:nvPicPr>
          <p:cNvPr id="5124" name="Picture 5" descr="opportunit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154237" y="2148681"/>
            <a:ext cx="22955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Grp="1" noChangeArrowheads="1"/>
          </p:cNvSpPr>
          <p:nvPr>
            <p:ph type="body" sz="half" idx="2"/>
          </p:nvPr>
        </p:nvSpPr>
        <p:spPr/>
        <p:txBody>
          <a:bodyPr/>
          <a:lstStyle/>
          <a:p>
            <a:pPr eaLnBrk="1" hangingPunct="1"/>
            <a:r>
              <a:rPr lang="en-US" altLang="x-none" dirty="0"/>
              <a:t>Beginning: </a:t>
            </a:r>
          </a:p>
          <a:p>
            <a:pPr lvl="1" eaLnBrk="1" hangingPunct="1"/>
            <a:r>
              <a:rPr lang="en-US" altLang="x-none" dirty="0"/>
              <a:t>1924 </a:t>
            </a:r>
            <a:r>
              <a:rPr lang="en-US" altLang="x-none" u="sng" dirty="0"/>
              <a:t>Opportunity</a:t>
            </a:r>
            <a:r>
              <a:rPr lang="en-US" altLang="x-none" dirty="0"/>
              <a:t> magazine hosted a party for black writers with many white publishers attending </a:t>
            </a:r>
            <a:endParaRPr lang="en-US" altLang="x-none" dirty="0" smtClean="0"/>
          </a:p>
          <a:p>
            <a:pPr lvl="1" eaLnBrk="1" hangingPunct="1"/>
            <a:r>
              <a:rPr lang="en-US" altLang="x-none" dirty="0" smtClean="0"/>
              <a:t>Also known as the ”New Negro Movement”</a:t>
            </a:r>
            <a:endParaRPr lang="en-US" altLang="x-none" dirty="0"/>
          </a:p>
          <a:p>
            <a:pPr eaLnBrk="1" hangingPunct="1"/>
            <a:r>
              <a:rPr lang="en-US" altLang="x-none" dirty="0"/>
              <a:t>Ending: </a:t>
            </a:r>
          </a:p>
          <a:p>
            <a:pPr lvl="1" eaLnBrk="1" hangingPunct="1"/>
            <a:r>
              <a:rPr lang="en-US" altLang="x-none" dirty="0"/>
              <a:t>1929, the year of the stock market crash and the resulting economic Great Depression.</a:t>
            </a:r>
          </a:p>
        </p:txBody>
      </p:sp>
    </p:spTree>
    <p:extLst>
      <p:ext uri="{BB962C8B-B14F-4D97-AF65-F5344CB8AC3E}">
        <p14:creationId xmlns:p14="http://schemas.microsoft.com/office/powerpoint/2010/main" val="1456095154"/>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Themes</a:t>
            </a:r>
            <a:endParaRPr lang="en-US" dirty="0"/>
          </a:p>
        </p:txBody>
      </p:sp>
      <p:sp>
        <p:nvSpPr>
          <p:cNvPr id="3" name="Text Placeholder 2"/>
          <p:cNvSpPr>
            <a:spLocks noGrp="1"/>
          </p:cNvSpPr>
          <p:nvPr>
            <p:ph type="body" idx="1"/>
          </p:nvPr>
        </p:nvSpPr>
        <p:spPr/>
        <p:txBody>
          <a:bodyPr/>
          <a:lstStyle/>
          <a:p>
            <a:r>
              <a:rPr lang="en-US" sz="2200" dirty="0" smtClean="0"/>
              <a:t>Alienation/ Marginality </a:t>
            </a:r>
            <a:endParaRPr lang="en-US" sz="2200"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a:xfrm>
            <a:off x="4577441" y="1885950"/>
            <a:ext cx="2936241" cy="576262"/>
          </a:xfrm>
        </p:spPr>
        <p:txBody>
          <a:bodyPr/>
          <a:lstStyle/>
          <a:p>
            <a:pPr algn="ctr"/>
            <a:r>
              <a:rPr lang="en-US" sz="2200" dirty="0" smtClean="0"/>
              <a:t>Twoness/Double Consciousness </a:t>
            </a:r>
            <a:endParaRPr lang="en-US" sz="2200" dirty="0"/>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p:txBody>
          <a:bodyPr/>
          <a:lstStyle/>
          <a:p>
            <a:pPr algn="ctr"/>
            <a:r>
              <a:rPr lang="en-US" dirty="0" smtClean="0"/>
              <a:t>Jazz</a:t>
            </a:r>
            <a:endParaRPr lang="en-US" dirty="0"/>
          </a:p>
        </p:txBody>
      </p:sp>
      <p:sp>
        <p:nvSpPr>
          <p:cNvPr id="8" name="Text Placeholder 7"/>
          <p:cNvSpPr>
            <a:spLocks noGrp="1"/>
          </p:cNvSpPr>
          <p:nvPr>
            <p:ph type="body" sz="half" idx="17"/>
          </p:nvPr>
        </p:nvSpPr>
        <p:spPr/>
        <p:txBody>
          <a:bodyPr/>
          <a:lstStyle/>
          <a:p>
            <a:endParaRPr lang="en-US" dirty="0"/>
          </a:p>
        </p:txBody>
      </p:sp>
      <p:pic>
        <p:nvPicPr>
          <p:cNvPr id="9" name="Picture 8"/>
          <p:cNvPicPr>
            <a:picLocks noChangeAspect="1"/>
          </p:cNvPicPr>
          <p:nvPr/>
        </p:nvPicPr>
        <p:blipFill>
          <a:blip r:embed="rId2"/>
          <a:stretch>
            <a:fillRect/>
          </a:stretch>
        </p:blipFill>
        <p:spPr>
          <a:xfrm>
            <a:off x="448835" y="3052086"/>
            <a:ext cx="3543300" cy="2514600"/>
          </a:xfrm>
          <a:prstGeom prst="rect">
            <a:avLst/>
          </a:prstGeom>
        </p:spPr>
      </p:pic>
      <p:pic>
        <p:nvPicPr>
          <p:cNvPr id="10" name="Picture 9"/>
          <p:cNvPicPr>
            <a:picLocks noChangeAspect="1"/>
          </p:cNvPicPr>
          <p:nvPr/>
        </p:nvPicPr>
        <p:blipFill>
          <a:blip r:embed="rId3"/>
          <a:stretch>
            <a:fillRect/>
          </a:stretch>
        </p:blipFill>
        <p:spPr>
          <a:xfrm>
            <a:off x="4284148" y="2571748"/>
            <a:ext cx="7384963" cy="3475277"/>
          </a:xfrm>
          <a:prstGeom prst="rect">
            <a:avLst/>
          </a:prstGeom>
        </p:spPr>
      </p:pic>
      <p:pic>
        <p:nvPicPr>
          <p:cNvPr id="11" name="Picture 10"/>
          <p:cNvPicPr>
            <a:picLocks noChangeAspect="1"/>
          </p:cNvPicPr>
          <p:nvPr/>
        </p:nvPicPr>
        <p:blipFill>
          <a:blip r:embed="rId4"/>
          <a:stretch>
            <a:fillRect/>
          </a:stretch>
        </p:blipFill>
        <p:spPr>
          <a:xfrm>
            <a:off x="5118329" y="1320610"/>
            <a:ext cx="4790706" cy="4988838"/>
          </a:xfrm>
          <a:prstGeom prst="rect">
            <a:avLst/>
          </a:prstGeom>
        </p:spPr>
      </p:pic>
      <p:pic>
        <p:nvPicPr>
          <p:cNvPr id="12" name="Picture 11"/>
          <p:cNvPicPr>
            <a:picLocks noChangeAspect="1"/>
          </p:cNvPicPr>
          <p:nvPr/>
        </p:nvPicPr>
        <p:blipFill>
          <a:blip r:embed="rId5"/>
          <a:stretch>
            <a:fillRect/>
          </a:stretch>
        </p:blipFill>
        <p:spPr>
          <a:xfrm>
            <a:off x="1219665" y="1690688"/>
            <a:ext cx="6756964" cy="3942932"/>
          </a:xfrm>
          <a:prstGeom prst="rect">
            <a:avLst/>
          </a:prstGeom>
        </p:spPr>
      </p:pic>
    </p:spTree>
    <p:extLst>
      <p:ext uri="{BB962C8B-B14F-4D97-AF65-F5344CB8AC3E}">
        <p14:creationId xmlns:p14="http://schemas.microsoft.com/office/powerpoint/2010/main" val="33956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0"/>
                                        </p:tgtEl>
                                        <p:attrNameLst>
                                          <p:attrName>ppt_x</p:attrName>
                                        </p:attrNameLst>
                                      </p:cBhvr>
                                      <p:tavLst>
                                        <p:tav tm="0">
                                          <p:val>
                                            <p:strVal val="ppt_x"/>
                                          </p:val>
                                        </p:tav>
                                        <p:tav tm="100000">
                                          <p:val>
                                            <p:strVal val="ppt_x"/>
                                          </p:val>
                                        </p:tav>
                                      </p:tavLst>
                                    </p:anim>
                                    <p:anim calcmode="lin" valueType="num">
                                      <p:cBhvr additive="base">
                                        <p:cTn id="39" dur="500"/>
                                        <p:tgtEl>
                                          <p:spTgt spid="10"/>
                                        </p:tgtEl>
                                        <p:attrNameLst>
                                          <p:attrName>ppt_y</p:attrName>
                                        </p:attrNameLst>
                                      </p:cBhvr>
                                      <p:tavLst>
                                        <p:tav tm="0">
                                          <p:val>
                                            <p:strVal val="ppt_y"/>
                                          </p:val>
                                        </p:tav>
                                        <p:tav tm="100000">
                                          <p:val>
                                            <p:strVal val="1+ppt_h/2"/>
                                          </p:val>
                                        </p:tav>
                                      </p:tavLst>
                                    </p:anim>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9"/>
                                        </p:tgtEl>
                                        <p:attrNameLst>
                                          <p:attrName>ppt_x</p:attrName>
                                        </p:attrNameLst>
                                      </p:cBhvr>
                                      <p:tavLst>
                                        <p:tav tm="0">
                                          <p:val>
                                            <p:strVal val="ppt_x"/>
                                          </p:val>
                                        </p:tav>
                                        <p:tav tm="100000">
                                          <p:val>
                                            <p:strVal val="ppt_x"/>
                                          </p:val>
                                        </p:tav>
                                      </p:tavLst>
                                    </p:anim>
                                    <p:anim calcmode="lin" valueType="num">
                                      <p:cBhvr additive="base">
                                        <p:cTn id="45" dur="500"/>
                                        <p:tgtEl>
                                          <p:spTgt spid="9"/>
                                        </p:tgtEl>
                                        <p:attrNameLst>
                                          <p:attrName>ppt_y</p:attrName>
                                        </p:attrNameLst>
                                      </p:cBhvr>
                                      <p:tavLst>
                                        <p:tav tm="0">
                                          <p:val>
                                            <p:strVal val="ppt_y"/>
                                          </p:val>
                                        </p:tav>
                                        <p:tav tm="100000">
                                          <p:val>
                                            <p:strVal val="1+ppt_h/2"/>
                                          </p:val>
                                        </p:tav>
                                      </p:tavLst>
                                    </p:anim>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2"/>
                                        </p:tgtEl>
                                        <p:attrNameLst>
                                          <p:attrName>ppt_x</p:attrName>
                                        </p:attrNameLst>
                                      </p:cBhvr>
                                      <p:tavLst>
                                        <p:tav tm="0">
                                          <p:val>
                                            <p:strVal val="ppt_x"/>
                                          </p:val>
                                        </p:tav>
                                        <p:tav tm="100000">
                                          <p:val>
                                            <p:strVal val="ppt_x"/>
                                          </p:val>
                                        </p:tav>
                                      </p:tavLst>
                                    </p:anim>
                                    <p:anim calcmode="lin" valueType="num">
                                      <p:cBhvr additive="base">
                                        <p:cTn id="61" dur="500"/>
                                        <p:tgtEl>
                                          <p:spTgt spid="12"/>
                                        </p:tgtEl>
                                        <p:attrNameLst>
                                          <p:attrName>ppt_y</p:attrName>
                                        </p:attrNameLst>
                                      </p:cBhvr>
                                      <p:tavLst>
                                        <p:tav tm="0">
                                          <p:val>
                                            <p:strVal val="ppt_y"/>
                                          </p:val>
                                        </p:tav>
                                        <p:tav tm="100000">
                                          <p:val>
                                            <p:strVal val="1+ppt_h/2"/>
                                          </p:val>
                                        </p:tav>
                                      </p:tavLst>
                                    </p:anim>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205753" y="1879321"/>
            <a:ext cx="457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x-none" sz="2400" dirty="0">
                <a:latin typeface="+mj-lt"/>
              </a:rPr>
              <a:t>Through all these themes Harlem Renaissance writers were determined to express the African-American experience in all its variety and complexity as </a:t>
            </a:r>
            <a:r>
              <a:rPr lang="en-US" altLang="x-none" sz="2400" b="1" u="sng" dirty="0">
                <a:latin typeface="+mj-lt"/>
              </a:rPr>
              <a:t>realistically</a:t>
            </a:r>
            <a:r>
              <a:rPr lang="en-US" altLang="x-none" sz="2400" b="1" dirty="0">
                <a:latin typeface="+mj-lt"/>
              </a:rPr>
              <a:t> </a:t>
            </a:r>
            <a:r>
              <a:rPr lang="en-US" altLang="x-none" sz="2400" dirty="0">
                <a:latin typeface="+mj-lt"/>
              </a:rPr>
              <a:t>as possible.</a:t>
            </a:r>
          </a:p>
        </p:txBody>
      </p:sp>
      <p:pic>
        <p:nvPicPr>
          <p:cNvPr id="21507" name="Picture 8" descr="har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33400"/>
            <a:ext cx="411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59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x-none"/>
              <a:t>What It Was</a:t>
            </a:r>
          </a:p>
        </p:txBody>
      </p:sp>
      <p:sp>
        <p:nvSpPr>
          <p:cNvPr id="3075" name="Rectangle 3"/>
          <p:cNvSpPr>
            <a:spLocks noGrp="1" noChangeArrowheads="1"/>
          </p:cNvSpPr>
          <p:nvPr>
            <p:ph type="body" sz="half" idx="1"/>
          </p:nvPr>
        </p:nvSpPr>
        <p:spPr>
          <a:xfrm>
            <a:off x="609600" y="1700409"/>
            <a:ext cx="4035425" cy="4525963"/>
          </a:xfrm>
        </p:spPr>
        <p:txBody>
          <a:bodyPr/>
          <a:lstStyle/>
          <a:p>
            <a:pPr marL="457200" lvl="1" indent="0" eaLnBrk="1" hangingPunct="1">
              <a:buNone/>
            </a:pPr>
            <a:r>
              <a:rPr lang="en-US" altLang="x-none" smtClean="0"/>
              <a:t>A </a:t>
            </a:r>
            <a:r>
              <a:rPr lang="en-US" altLang="x-none" dirty="0"/>
              <a:t>flowering of African American art, literature, music and culture in the United States led primarily by the African American community based in Harlem, New York City.</a:t>
            </a:r>
          </a:p>
        </p:txBody>
      </p:sp>
      <p:sp>
        <p:nvSpPr>
          <p:cNvPr id="2" name="Content Placeholder 1"/>
          <p:cNvSpPr>
            <a:spLocks noGrp="1"/>
          </p:cNvSpPr>
          <p:nvPr>
            <p:ph sz="half" idx="2"/>
          </p:nvPr>
        </p:nvSpPr>
        <p:spPr/>
        <p:txBody>
          <a:bodyPr/>
          <a:lstStyle/>
          <a:p>
            <a:endParaRPr lang="en-US"/>
          </a:p>
        </p:txBody>
      </p:sp>
      <p:pic>
        <p:nvPicPr>
          <p:cNvPr id="5" name="Picture 6" descr="blues_mot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811" y="1226680"/>
            <a:ext cx="5680075"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26594732"/>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smtClean="0"/>
              <a:t>Overview</a:t>
            </a:r>
          </a:p>
        </p:txBody>
      </p:sp>
      <p:sp>
        <p:nvSpPr>
          <p:cNvPr id="4099" name="Rectangle 6"/>
          <p:cNvSpPr>
            <a:spLocks noGrp="1" noChangeArrowheads="1"/>
          </p:cNvSpPr>
          <p:nvPr>
            <p:ph type="body" sz="half" idx="1"/>
          </p:nvPr>
        </p:nvSpPr>
        <p:spPr>
          <a:xfrm>
            <a:off x="2438400" y="1600200"/>
            <a:ext cx="4343400" cy="4724400"/>
          </a:xfrm>
        </p:spPr>
        <p:txBody>
          <a:bodyPr/>
          <a:lstStyle/>
          <a:p>
            <a:pPr eaLnBrk="1" hangingPunct="1">
              <a:lnSpc>
                <a:spcPct val="80000"/>
              </a:lnSpc>
            </a:pPr>
            <a:r>
              <a:rPr lang="en-US" altLang="en-US" b="1" smtClean="0"/>
              <a:t>ren·ais·sance</a:t>
            </a:r>
            <a:endParaRPr lang="en-US" altLang="en-US" smtClean="0"/>
          </a:p>
          <a:p>
            <a:pPr eaLnBrk="1" hangingPunct="1">
              <a:lnSpc>
                <a:spcPct val="80000"/>
              </a:lnSpc>
            </a:pPr>
            <a:r>
              <a:rPr lang="en-US" altLang="en-US" smtClean="0"/>
              <a:t>A rebirth or revival</a:t>
            </a:r>
          </a:p>
          <a:p>
            <a:pPr eaLnBrk="1" hangingPunct="1">
              <a:lnSpc>
                <a:spcPct val="80000"/>
              </a:lnSpc>
            </a:pPr>
            <a:r>
              <a:rPr lang="en-US" altLang="en-US" smtClean="0"/>
              <a:t>A revival of intellectual or artistic achievement and vigor</a:t>
            </a:r>
          </a:p>
          <a:p>
            <a:pPr eaLnBrk="1" hangingPunct="1">
              <a:lnSpc>
                <a:spcPct val="80000"/>
              </a:lnSpc>
            </a:pPr>
            <a:r>
              <a:rPr lang="en-US" altLang="en-US" smtClean="0"/>
              <a:t> French, from Old French, from renaistre, </a:t>
            </a:r>
            <a:r>
              <a:rPr lang="en-US" altLang="en-US" i="1" smtClean="0"/>
              <a:t>to be born again</a:t>
            </a:r>
            <a:endParaRPr lang="en-US" altLang="en-US" smtClean="0"/>
          </a:p>
          <a:p>
            <a:pPr eaLnBrk="1" hangingPunct="1">
              <a:lnSpc>
                <a:spcPct val="80000"/>
              </a:lnSpc>
            </a:pPr>
            <a:r>
              <a:rPr lang="en-US" altLang="en-US" sz="1800"/>
              <a:t>Source: </a:t>
            </a:r>
            <a:r>
              <a:rPr lang="en-US" altLang="en-US" sz="1800" i="1"/>
              <a:t>The American Heritage® Dictionary of the English Language, Fourth Edition</a:t>
            </a:r>
            <a:br>
              <a:rPr lang="en-US" altLang="en-US" sz="1800" i="1"/>
            </a:br>
            <a:r>
              <a:rPr lang="en-US" altLang="en-US" sz="1800" i="1"/>
              <a:t>Copyright © 2000 by Houghton Mifflin Company.</a:t>
            </a:r>
            <a:br>
              <a:rPr lang="en-US" altLang="en-US" sz="1800" i="1"/>
            </a:br>
            <a:endParaRPr lang="en-US" altLang="en-US" sz="1800" i="1"/>
          </a:p>
        </p:txBody>
      </p:sp>
      <p:pic>
        <p:nvPicPr>
          <p:cNvPr id="4100" name="Picture 4" descr="harlem renaissance"/>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705600" y="1676401"/>
            <a:ext cx="3657600" cy="3109913"/>
          </a:xfrm>
          <a:noFill/>
        </p:spPr>
      </p:pic>
    </p:spTree>
    <p:extLst>
      <p:ext uri="{BB962C8B-B14F-4D97-AF65-F5344CB8AC3E}">
        <p14:creationId xmlns:p14="http://schemas.microsoft.com/office/powerpoint/2010/main" val="2944668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dissolve">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dissolve">
                                      <p:cBhvr>
                                        <p:cTn id="22" dur="5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dissolve">
                                      <p:cBhvr>
                                        <p:cTn id="27" dur="500"/>
                                        <p:tgtEl>
                                          <p:spTgt spid="40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dissolve">
                                      <p:cBhvr>
                                        <p:cTn id="32" dur="500"/>
                                        <p:tgtEl>
                                          <p:spTgt spid="40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dissolve">
                                      <p:cBhvr>
                                        <p:cTn id="3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arlem Rena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455" y="1785938"/>
            <a:ext cx="21415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marL="1117600" indent="-1117600"/>
            <a:r>
              <a:rPr lang="en-US" altLang="en-US" b="1" smtClean="0"/>
              <a:t>Harlem Renaissance</a:t>
            </a:r>
          </a:p>
        </p:txBody>
      </p:sp>
      <p:sp>
        <p:nvSpPr>
          <p:cNvPr id="9220" name="Rectangle 3"/>
          <p:cNvSpPr>
            <a:spLocks noGrp="1" noChangeArrowheads="1"/>
          </p:cNvSpPr>
          <p:nvPr>
            <p:ph type="body" sz="half" idx="1"/>
          </p:nvPr>
        </p:nvSpPr>
        <p:spPr>
          <a:xfrm>
            <a:off x="1292181" y="1690688"/>
            <a:ext cx="3813175" cy="4530725"/>
          </a:xfrm>
        </p:spPr>
        <p:txBody>
          <a:bodyPr/>
          <a:lstStyle/>
          <a:p>
            <a:pPr marL="590550" indent="-590550"/>
            <a:r>
              <a:rPr lang="en-US" altLang="en-US" sz="3000" b="1" dirty="0"/>
              <a:t>originally called the New Negro Movement.</a:t>
            </a:r>
          </a:p>
          <a:p>
            <a:pPr marL="590550" indent="-590550"/>
            <a:r>
              <a:rPr lang="en-US" altLang="en-US" sz="3000" b="1" dirty="0"/>
              <a:t>fostered a new black cultural identity.</a:t>
            </a:r>
          </a:p>
          <a:p>
            <a:pPr marL="590550" indent="-590550"/>
            <a:r>
              <a:rPr lang="en-US" altLang="en-US" sz="3000" b="1" dirty="0"/>
              <a:t>1920s through mid-40s.</a:t>
            </a:r>
          </a:p>
        </p:txBody>
      </p:sp>
      <p:sp>
        <p:nvSpPr>
          <p:cNvPr id="9221" name="Rectangle 4"/>
          <p:cNvSpPr>
            <a:spLocks noGrp="1" noChangeArrowheads="1"/>
          </p:cNvSpPr>
          <p:nvPr>
            <p:ph type="body" sz="half" idx="2"/>
          </p:nvPr>
        </p:nvSpPr>
        <p:spPr>
          <a:xfrm>
            <a:off x="5543549" y="1500188"/>
            <a:ext cx="3668713" cy="3352800"/>
          </a:xfrm>
        </p:spPr>
        <p:txBody>
          <a:bodyPr/>
          <a:lstStyle/>
          <a:p>
            <a:pPr eaLnBrk="1" hangingPunct="1">
              <a:lnSpc>
                <a:spcPct val="90000"/>
              </a:lnSpc>
              <a:buFont typeface="Wingdings" panose="05000000000000000000" pitchFamily="2" charset="2"/>
              <a:buNone/>
            </a:pPr>
            <a:endParaRPr lang="en-US" altLang="en-US" sz="2000" b="1" dirty="0"/>
          </a:p>
          <a:p>
            <a:pPr eaLnBrk="1" hangingPunct="1">
              <a:lnSpc>
                <a:spcPct val="90000"/>
              </a:lnSpc>
            </a:pPr>
            <a:r>
              <a:rPr lang="en-US" altLang="en-US" sz="3000" b="1" dirty="0"/>
              <a:t>an outpouring of creative expression that had long been bottled up by the constraints of segregation.</a:t>
            </a:r>
          </a:p>
          <a:p>
            <a:pPr eaLnBrk="1" hangingPunct="1">
              <a:lnSpc>
                <a:spcPct val="90000"/>
              </a:lnSpc>
            </a:pPr>
            <a:endParaRPr lang="en-US" altLang="en-US" sz="3000" dirty="0"/>
          </a:p>
        </p:txBody>
      </p:sp>
    </p:spTree>
    <p:extLst>
      <p:ext uri="{BB962C8B-B14F-4D97-AF65-F5344CB8AC3E}">
        <p14:creationId xmlns:p14="http://schemas.microsoft.com/office/powerpoint/2010/main" val="3904151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smtClean="0"/>
              <a:t>The Great Migration</a:t>
            </a:r>
            <a:r>
              <a:rPr lang="en-US" altLang="en-US" smtClean="0"/>
              <a:t> </a:t>
            </a:r>
          </a:p>
        </p:txBody>
      </p:sp>
      <p:sp>
        <p:nvSpPr>
          <p:cNvPr id="8195" name="Rectangle 3"/>
          <p:cNvSpPr>
            <a:spLocks noGrp="1" noChangeArrowheads="1"/>
          </p:cNvSpPr>
          <p:nvPr>
            <p:ph type="body" idx="1"/>
          </p:nvPr>
        </p:nvSpPr>
        <p:spPr/>
        <p:txBody>
          <a:bodyPr/>
          <a:lstStyle/>
          <a:p>
            <a:pPr marL="952500" lvl="1" indent="-495300"/>
            <a:r>
              <a:rPr lang="en-US" altLang="en-US" b="1" smtClean="0"/>
              <a:t>At the beginning of the period, particularly in the South, racism was rampant, and economic opportunities were scarce.</a:t>
            </a:r>
          </a:p>
          <a:p>
            <a:pPr marL="952500" lvl="1" indent="-495300"/>
            <a:r>
              <a:rPr lang="en-US" altLang="en-US" b="1" smtClean="0"/>
              <a:t>At this time in the South, African Americans were restricted to "colored" facilities clearly inferior to those reserved for white citizens.</a:t>
            </a:r>
          </a:p>
          <a:p>
            <a:pPr marL="952500" lvl="1" indent="-495300"/>
            <a:r>
              <a:rPr lang="en-US" altLang="en-US" b="1" smtClean="0"/>
              <a:t>Lynching was used to instill fear in entire African American communities in the South.</a:t>
            </a:r>
          </a:p>
        </p:txBody>
      </p:sp>
    </p:spTree>
    <p:extLst>
      <p:ext uri="{BB962C8B-B14F-4D97-AF65-F5344CB8AC3E}">
        <p14:creationId xmlns:p14="http://schemas.microsoft.com/office/powerpoint/2010/main" val="33567407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dissolve">
                                      <p:cBhvr>
                                        <p:cTn id="12" dur="500"/>
                                        <p:tgtEl>
                                          <p:spTgt spid="819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dissolve">
                                      <p:cBhvr>
                                        <p:cTn id="15" dur="500"/>
                                        <p:tgtEl>
                                          <p:spTgt spid="819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dissolve">
                                      <p:cBhvr>
                                        <p:cTn id="18"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marL="952500" lvl="1" indent="-495300"/>
            <a:r>
              <a:rPr lang="en-US" altLang="en-US" b="1" smtClean="0"/>
              <a:t>new farm machinery drove thousands of tenant farmers off the land.  </a:t>
            </a:r>
          </a:p>
          <a:p>
            <a:pPr marL="952500" lvl="1" indent="-495300"/>
            <a:r>
              <a:rPr lang="en-US" altLang="en-US" b="1" smtClean="0"/>
              <a:t>1915 - severe boll weevil infestation </a:t>
            </a:r>
          </a:p>
          <a:p>
            <a:pPr marL="952500" lvl="1" indent="-495300"/>
            <a:r>
              <a:rPr lang="en-US" altLang="en-US" b="1" smtClean="0"/>
              <a:t>Southern states had fewer schools and higher rates of illiteracy than Northern states.  </a:t>
            </a:r>
          </a:p>
          <a:p>
            <a:pPr marL="952500" lvl="1" indent="-495300"/>
            <a:r>
              <a:rPr lang="en-US" altLang="en-US" b="1" smtClean="0"/>
              <a:t>Northern states also had more cultural attractions and booming industries.</a:t>
            </a:r>
          </a:p>
        </p:txBody>
      </p:sp>
      <p:sp>
        <p:nvSpPr>
          <p:cNvPr id="11269" name="Rectangle 5"/>
          <p:cNvSpPr>
            <a:spLocks noGrp="1" noChangeArrowheads="1"/>
          </p:cNvSpPr>
          <p:nvPr>
            <p:ph type="title"/>
          </p:nvPr>
        </p:nvSpPr>
        <p:spPr/>
        <p:txBody>
          <a:bodyPr/>
          <a:lstStyle/>
          <a:p>
            <a:pPr eaLnBrk="1" hangingPunct="1"/>
            <a:r>
              <a:rPr lang="en-US" altLang="en-US" b="1" smtClean="0"/>
              <a:t>Causes of Migration</a:t>
            </a:r>
          </a:p>
        </p:txBody>
      </p:sp>
    </p:spTree>
    <p:extLst>
      <p:ext uri="{BB962C8B-B14F-4D97-AF65-F5344CB8AC3E}">
        <p14:creationId xmlns:p14="http://schemas.microsoft.com/office/powerpoint/2010/main" val="3399532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dissolve">
                                      <p:cBhvr>
                                        <p:cTn id="15" dur="500"/>
                                        <p:tgtEl>
                                          <p:spTgt spid="1126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dissolve">
                                      <p:cBhvr>
                                        <p:cTn id="18" dur="500"/>
                                        <p:tgtEl>
                                          <p:spTgt spid="11267">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dissolve">
                                      <p:cBhvr>
                                        <p:cTn id="21"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smtClean="0"/>
              <a:t>Boom Time?</a:t>
            </a:r>
          </a:p>
        </p:txBody>
      </p:sp>
      <p:sp>
        <p:nvSpPr>
          <p:cNvPr id="12291" name="Rectangle 3"/>
          <p:cNvSpPr>
            <a:spLocks noGrp="1" noChangeArrowheads="1"/>
          </p:cNvSpPr>
          <p:nvPr>
            <p:ph type="body" idx="1"/>
          </p:nvPr>
        </p:nvSpPr>
        <p:spPr/>
        <p:txBody>
          <a:bodyPr/>
          <a:lstStyle/>
          <a:p>
            <a:pPr marL="952500" lvl="1" indent="-495300"/>
            <a:r>
              <a:rPr lang="en-US" altLang="en-US" sz="2800" b="1" dirty="0"/>
              <a:t>The years between World War I and the Great Depression were "boom times" in the United States.</a:t>
            </a:r>
          </a:p>
          <a:p>
            <a:pPr marL="952500" lvl="1" indent="-495300"/>
            <a:r>
              <a:rPr lang="en-US" altLang="en-US" sz="2800" b="1" dirty="0"/>
              <a:t>A "boom" is a time of rapid, widespread expansion of economic opportunity, during which jobs are plentiful.</a:t>
            </a:r>
          </a:p>
          <a:p>
            <a:pPr marL="952500" lvl="1" indent="-495300"/>
            <a:r>
              <a:rPr lang="en-US" altLang="en-US" sz="2800" b="1" dirty="0"/>
              <a:t>Jobs were plentiful in cities, especially in the North.</a:t>
            </a:r>
          </a:p>
        </p:txBody>
      </p:sp>
    </p:spTree>
    <p:extLst>
      <p:ext uri="{BB962C8B-B14F-4D97-AF65-F5344CB8AC3E}">
        <p14:creationId xmlns:p14="http://schemas.microsoft.com/office/powerpoint/2010/main" val="1488155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dissolve">
                                      <p:cBhvr>
                                        <p:cTn id="12" dur="500"/>
                                        <p:tgtEl>
                                          <p:spTgt spid="1229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dissolve">
                                      <p:cBhvr>
                                        <p:cTn id="15" dur="500"/>
                                        <p:tgtEl>
                                          <p:spTgt spid="1229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dissolve">
                                      <p:cBhvr>
                                        <p:cTn id="18"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sz="half" idx="2"/>
          </p:nvPr>
        </p:nvSpPr>
        <p:spPr>
          <a:xfrm>
            <a:off x="1312571" y="1600200"/>
            <a:ext cx="8534400" cy="4800600"/>
          </a:xfrm>
        </p:spPr>
        <p:txBody>
          <a:bodyPr>
            <a:normAutofit/>
          </a:bodyPr>
          <a:lstStyle/>
          <a:p>
            <a:pPr marL="952500" lvl="1" indent="-495300"/>
            <a:r>
              <a:rPr lang="en-US" altLang="en-US" b="1" dirty="0"/>
              <a:t>Between 1920 and 1930, almost 750,000 African Americans left the South for political, social, and economic reasons.  </a:t>
            </a:r>
          </a:p>
          <a:p>
            <a:pPr marL="952500" lvl="1" indent="-495300"/>
            <a:r>
              <a:rPr lang="en-US" altLang="en-US" b="1" dirty="0"/>
              <a:t>Why go North? </a:t>
            </a:r>
          </a:p>
          <a:p>
            <a:pPr marL="1371600" lvl="2" indent="-457200"/>
            <a:r>
              <a:rPr lang="en-US" altLang="en-US" sz="2400" b="1" dirty="0"/>
              <a:t>wider opportunities for prosperity</a:t>
            </a:r>
          </a:p>
          <a:p>
            <a:pPr marL="1371600" lvl="2" indent="-457200"/>
            <a:r>
              <a:rPr lang="en-US" altLang="en-US" sz="2400" b="1" dirty="0"/>
              <a:t>more racially tolerant environments</a:t>
            </a:r>
          </a:p>
          <a:p>
            <a:pPr marL="1371600" lvl="2" indent="-457200"/>
            <a:r>
              <a:rPr lang="en-US" altLang="en-US" sz="2400" b="1" dirty="0"/>
              <a:t>a sense of actual (as opposed to theoretical) citizenship</a:t>
            </a:r>
          </a:p>
          <a:p>
            <a:pPr marL="952500" lvl="1" indent="-495300"/>
            <a:r>
              <a:rPr lang="en-US" altLang="en-US" b="1" dirty="0"/>
              <a:t>Mass exodus from the South called  The Great Migration.</a:t>
            </a:r>
          </a:p>
        </p:txBody>
      </p:sp>
      <p:sp>
        <p:nvSpPr>
          <p:cNvPr id="14339" name="Text Box 8"/>
          <p:cNvSpPr txBox="1">
            <a:spLocks noChangeArrowheads="1"/>
          </p:cNvSpPr>
          <p:nvPr/>
        </p:nvSpPr>
        <p:spPr bwMode="auto">
          <a:xfrm>
            <a:off x="1051775" y="610673"/>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4400" b="1" dirty="0"/>
              <a:t>Why Leave the South?</a:t>
            </a:r>
          </a:p>
        </p:txBody>
      </p:sp>
    </p:spTree>
    <p:extLst>
      <p:ext uri="{BB962C8B-B14F-4D97-AF65-F5344CB8AC3E}">
        <p14:creationId xmlns:p14="http://schemas.microsoft.com/office/powerpoint/2010/main" val="4271169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dissolve">
                                      <p:cBhvr>
                                        <p:cTn id="15" dur="500"/>
                                        <p:tgtEl>
                                          <p:spTgt spid="1331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dissolve">
                                      <p:cBhvr>
                                        <p:cTn id="18" dur="500"/>
                                        <p:tgtEl>
                                          <p:spTgt spid="133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dissolve">
                                      <p:cBhvr>
                                        <p:cTn id="21" dur="500"/>
                                        <p:tgtEl>
                                          <p:spTgt spid="1331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315">
                                            <p:txEl>
                                              <p:pRg st="5" end="5"/>
                                            </p:txEl>
                                          </p:spTgt>
                                        </p:tgtEl>
                                        <p:attrNameLst>
                                          <p:attrName>style.visibility</p:attrName>
                                        </p:attrNameLst>
                                      </p:cBhvr>
                                      <p:to>
                                        <p:strVal val="visible"/>
                                      </p:to>
                                    </p:set>
                                    <p:animEffect transition="in" filter="dissolve">
                                      <p:cBhvr>
                                        <p:cTn id="26"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23</TotalTime>
  <Words>1475</Words>
  <Application>Microsoft Office PowerPoint</Application>
  <PresentationFormat>Widescreen</PresentationFormat>
  <Paragraphs>156</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MS PGothic</vt:lpstr>
      <vt:lpstr>Arial</vt:lpstr>
      <vt:lpstr>Calibri</vt:lpstr>
      <vt:lpstr>Corbel</vt:lpstr>
      <vt:lpstr>Wingdings</vt:lpstr>
      <vt:lpstr>Depth</vt:lpstr>
      <vt:lpstr>“I, too” by Langston Hughes</vt:lpstr>
      <vt:lpstr>Harlem Renaissance</vt:lpstr>
      <vt:lpstr>What It Was</vt:lpstr>
      <vt:lpstr>Overview</vt:lpstr>
      <vt:lpstr>Harlem Renaissance</vt:lpstr>
      <vt:lpstr>The Great Migration </vt:lpstr>
      <vt:lpstr>Causes of Migration</vt:lpstr>
      <vt:lpstr>Boom Time?</vt:lpstr>
      <vt:lpstr>PowerPoint Presentation</vt:lpstr>
      <vt:lpstr>Children in the Silent Protest Parade, 1917 Page from The Brownies Book, published by NAACP  </vt:lpstr>
      <vt:lpstr>Reaction of White Southerners</vt:lpstr>
      <vt:lpstr>The New Negro Has no Fear</vt:lpstr>
      <vt:lpstr>The North: Home Sweet Home?</vt:lpstr>
      <vt:lpstr>The North: Home Sweet Home?</vt:lpstr>
      <vt:lpstr>Why "Harlem" Renaissance?</vt:lpstr>
      <vt:lpstr>Triggers of Harlem Renaissance</vt:lpstr>
      <vt:lpstr>New York Black Yankees, 1939 Photo credit: Morgan &amp; Marvin Smith </vt:lpstr>
      <vt:lpstr>Lafayette Theatre  opening night of Shakespeare's "Macbeth"  </vt:lpstr>
      <vt:lpstr>Authors and Works</vt:lpstr>
      <vt:lpstr> Edward Kennedy (Duke) Ellington (1899-1974) composer, musician, band leader  </vt:lpstr>
      <vt:lpstr>PowerPoint Presentation</vt:lpstr>
      <vt:lpstr>Famous Faces of the Harlem Renaissance</vt:lpstr>
      <vt:lpstr>PowerPoint Presentation</vt:lpstr>
      <vt:lpstr>Literary Themes</vt:lpstr>
      <vt:lpstr>PowerPoint Presentation</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Hodge Elizabeth</dc:creator>
  <cp:lastModifiedBy>Hodge Elizabeth</cp:lastModifiedBy>
  <cp:revision>3</cp:revision>
  <dcterms:created xsi:type="dcterms:W3CDTF">2019-04-24T10:49:36Z</dcterms:created>
  <dcterms:modified xsi:type="dcterms:W3CDTF">2019-04-24T11:13:19Z</dcterms:modified>
</cp:coreProperties>
</file>